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24" r:id="rId1"/>
  </p:sldMasterIdLst>
  <p:sldIdLst>
    <p:sldId id="256" r:id="rId2"/>
    <p:sldId id="257" r:id="rId3"/>
    <p:sldId id="258" r:id="rId4"/>
    <p:sldId id="259" r:id="rId5"/>
    <p:sldId id="298" r:id="rId6"/>
    <p:sldId id="260" r:id="rId7"/>
    <p:sldId id="261" r:id="rId8"/>
    <p:sldId id="262" r:id="rId9"/>
    <p:sldId id="295" r:id="rId10"/>
    <p:sldId id="263" r:id="rId11"/>
    <p:sldId id="264" r:id="rId12"/>
    <p:sldId id="267" r:id="rId13"/>
    <p:sldId id="296" r:id="rId14"/>
    <p:sldId id="290" r:id="rId15"/>
    <p:sldId id="268" r:id="rId16"/>
    <p:sldId id="299" r:id="rId17"/>
    <p:sldId id="271" r:id="rId18"/>
    <p:sldId id="269" r:id="rId19"/>
    <p:sldId id="289" r:id="rId20"/>
    <p:sldId id="270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91" r:id="rId29"/>
    <p:sldId id="278" r:id="rId30"/>
    <p:sldId id="280" r:id="rId31"/>
    <p:sldId id="303" r:id="rId32"/>
    <p:sldId id="294" r:id="rId33"/>
    <p:sldId id="293" r:id="rId34"/>
    <p:sldId id="300" r:id="rId35"/>
    <p:sldId id="301" r:id="rId36"/>
    <p:sldId id="302" r:id="rId37"/>
    <p:sldId id="281" r:id="rId38"/>
    <p:sldId id="282" r:id="rId39"/>
    <p:sldId id="283" r:id="rId40"/>
    <p:sldId id="284" r:id="rId41"/>
    <p:sldId id="285" r:id="rId42"/>
    <p:sldId id="286" r:id="rId43"/>
    <p:sldId id="297" r:id="rId44"/>
    <p:sldId id="287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27" autoAdjust="0"/>
  </p:normalViewPr>
  <p:slideViewPr>
    <p:cSldViewPr snapToGrid="0">
      <p:cViewPr>
        <p:scale>
          <a:sx n="86" d="100"/>
          <a:sy n="86" d="100"/>
        </p:scale>
        <p:origin x="4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11:20:08.896"/>
    </inkml:context>
    <inkml:brush xml:id="br0">
      <inkml:brushProperty name="width" value="0.125" units="cm"/>
      <inkml:brushProperty name="height" value="0.25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9684 1109 896,'0'0'352,"0"0"-192,0 0 96,0 0 160,0-31 64,30 31 128,-30-31-160,0 31 0,0-30 0,0-1 64,0 31-96,0-31 128,0 0-224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11:20:09.511"/>
    </inkml:context>
    <inkml:brush xml:id="br0">
      <inkml:brushProperty name="width" value="0.125" units="cm"/>
      <inkml:brushProperty name="height" value="0.25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9652 847 6464,'-31'-31'128,"16"16"-32,-16-16-32,0 16-64,16 0 32,-16-1 32,1 16 32,-17-16 96,1 16-160,15-15-96,-15 15-64,15 0 96,-15 0-160,15 0 64,1 15 64,-1-15 96,0 0-64,-15 16-64,15 0 64,0-1 64,1 16-64,14-1 0,1 1-32,-1 0 0,16-1 64,-15 2 0,30 14 0,1 0 64,-1 16-96,1-16-64,-16 0 64,30-16 0,-14 17-64,-1-1 64,16-15 32,-16 15 64,16 0-32,0-15 64,15-16 0,0 16 32,0-16-160,1 1 32,-1 0 0,-15-16 64,15 14-32,-15-14-32,15 0 32,0 0 32,-15 0-32,-1 0-32,1-14 96,0-18 0,-16 2 32,1 14 0,-1-14 64,1 14 96,-16-14-64,0 14 32,0-15-224,-16-30-32,1 30 0,-1-16 64,1 17-96,0-16 0,-16 15 96,15 16 32,1-17 32,0 2 0,-1 14-224,1 1 0,-1 0 32,1-1 32,0 1-192,15 0 0,-16 15-672,16 0-1568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11:20:14.670"/>
    </inkml:context>
    <inkml:brush xml:id="br0">
      <inkml:brushProperty name="width" value="0.125" units="cm"/>
      <inkml:brushProperty name="height" value="0.25" units="cm"/>
      <inkml:brushProperty name="color" value="#FF6699"/>
      <inkml:brushProperty name="tip" value="rectangle"/>
      <inkml:brushProperty name="rasterOp" value="maskPen"/>
    </inkml:brush>
  </inkml:definitions>
  <inkml:trace contextRef="#ctx0" brushRef="#br0">10284 4034 1408,'0'0'608,"0"0"-320,-15 0-128,15 0 256,-15-15-32,15 15 96,0-15 32,-16 15-32,16-16-96,-15 16-64,-1-16-192,1 1-32,0 15-32,-1-15-64,1 15-64,-16-16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11:20:15.248"/>
    </inkml:context>
    <inkml:brush xml:id="br0">
      <inkml:brushProperty name="width" value="0.125" units="cm"/>
      <inkml:brushProperty name="height" value="0.25" units="cm"/>
      <inkml:brushProperty name="color" value="#FF6699"/>
      <inkml:brushProperty name="tip" value="rectangle"/>
      <inkml:brushProperty name="rasterOp" value="maskPen"/>
    </inkml:brush>
  </inkml:definitions>
  <inkml:trace contextRef="#ctx0" brushRef="#br0">10052 3910 5920,'-30'0'256,"-2"0"-64,2 0 64,-16 0-96,15 0 64,16 0-192,-17 0-96,2 16 32,14-16 0,1 15 32,-16 0-96,16-15 64,0 16 32,-1 14 0,1 16-96,0-14 64,-1-2-32,0 16 0,1-15 64,15 16 0,0-17 0,15 32 0,1-16 0,-16 0-96,16 0 64,-1-15 32,16 0 64,-16-1 32,16 2 96,-16-17-96,32 0-64,-1 1 0,-16-1-32,16-15 0,0 15 64,-14-15-32,-2-15 64,16 15-64,-15 0-32,-16-15 32,17-1 32,-2 1 32,1 15 32,-16-31-64,16-15-64,-16 15-64,1 0 32,0 1 32,-2-2 64,-14 2-32,0-1-32,0 0 96,-14 1 0,-2 14-32,16-14 32,-16-17-128,1 16 0,0 16 32,-1-16 64,16 1-32,-15 14-32,0 0 32,-1 1-32,16 0-96,-15-1 64,0 16-192,15-15-96,-16 15-320,16-15-64,-16 15-640,16 0-672,0 0 576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11:20:18.300"/>
    </inkml:context>
    <inkml:brush xml:id="br0">
      <inkml:brushProperty name="width" value="0.125" units="cm"/>
      <inkml:brushProperty name="height" value="0.2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11238 8098 1664,'0'0'704,"0"0"-384,0 0-96,0 0 224,0 0-32,0-31 0,0 31-96,0 0-32,0-30-32,-30 30 64,30-31-160,0 0-32,-31 31 0,31-31 64,-31 0-96,31 31-64,-31-30 64,-30-1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11:20:18.865"/>
    </inkml:context>
    <inkml:brush xml:id="br0">
      <inkml:brushProperty name="width" value="0.125" units="cm"/>
      <inkml:brushProperty name="height" value="0.2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11008 7821 6432,'-31'-30'128,"0"14"-160,1 16 32,-1-31 64,0 31 32,16-15-32,-16 15-64,15 0 96,-30 0-64,15 0-32,-15 15 96,31 1 64,-16-1-64,0 16 0,0-16-96,16 1-32,-16 15-32,16-16-64,0 16 96,15 15 0,-16 0 32,16-15 0,0 15 0,0 0 0,0-15-96,16 15 0,-1 0 64,-15 1 0,15-1-64,16-15 64,0-16 32,15 16 64,-15-16-32,0 1-32,-1-1 32,1 0-32,0 1 0,0-16 0,15 15 0,-15-15 64,15 0-32,-15-15 64,15 15-128,-15-16 0,-1-14 32,1-1 64,0 15-32,-16-14-32,1-1 96,-1 0 0,1 0-32,-1 0-64,-15-15 32,15 15-32,-15-15 0,0 15 0,-15 1 0,15-1 64,-15 0-32,-1 0 64,1 16-224,-16 0 32,16-16-256,-1 31-32,-15-16-288,16 1-1184,-16 15-128,1-15 864,14 15 544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0T11:20:26.054"/>
    </inkml:context>
    <inkml:brush xml:id="br0">
      <inkml:brushProperty name="width" value="0.125" units="cm"/>
      <inkml:brushProperty name="height" value="0.25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10838 11222 1408,'0'0'608,"0"0"-320,0 0-128,0 0 192,0-15-64,0 15 0,-16 0-96,16-15 32,0 15 160,-16-16 128,1 0-320,0 1-128,-1 15-32,-14-31-32,14 16 0,-14-16 0,-2 1 64,17 14 32,0 0 224,-16 2 128,0 14-320,16-16-128,-16 0 0,1 16-32,14-15 32,-15 15 64,0 0-32,1 0 64,-2 15 0,2 1-32,-1 0 32,0-2-64,1 2 64,14 0-64,1-1-32,0 16 32,-1-1-32,0-14 64,1 14-96,15 2 0,0 14 96,0 0-96,15 0 0,-15 0 32,16 0 0,0-15 0,-1 16 0,0-17 0,-15 1 0,16 15-96,14-31 64,-14 16-32,-1 0 0,16-15 64,-15-1 0,14 0 0,1 1 64,0-1-96,-1-15-64,16 15 64,1-15 64,-16 0 0,15 0-32,-16 0-64,2-15-32,14 0 64,-16-16 64,-14 0 0,14 0-32,-14 0 32,14 1 32,-30-1-96,32 0 0,-32-15-32,0 0 0,0-16 64,0 16 64,0 0-32,-16 0-32,16 0-192,-16-16-32,16 31-320,0 0-1280,-14 1-64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1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3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9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7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2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0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7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5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4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3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4.xml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7158" y="1891821"/>
            <a:ext cx="1054166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gency FB" panose="020B0503020202020204" pitchFamily="34" charset="0"/>
              </a:rPr>
              <a:t>แนวทางการคัดแยกผู้ป่วย ณ ห้องฉุกเฉิน </a:t>
            </a:r>
            <a:b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gency FB" panose="020B0503020202020204" pitchFamily="34" charset="0"/>
              </a:rPr>
            </a:b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gency FB" panose="020B0503020202020204" pitchFamily="34" charset="0"/>
              </a:rPr>
              <a:t>Emergency Severity Index  </a:t>
            </a:r>
            <a:r>
              <a:rPr lang="th-TH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gency FB" panose="020B0503020202020204" pitchFamily="34" charset="0"/>
              </a:rPr>
              <a:t> 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2915" y="5298477"/>
            <a:ext cx="51716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28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รัตติยา บรรจุงาม พบ</a:t>
            </a:r>
            <a:r>
              <a:rPr lang="en-US" sz="28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r>
              <a:rPr lang="th-TH" sz="28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วว</a:t>
            </a:r>
            <a:r>
              <a:rPr lang="en-US" sz="28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r>
              <a:rPr lang="th-TH" sz="28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เวชศาสตร์ฉุกเฉิน </a:t>
            </a:r>
          </a:p>
          <a:p>
            <a:pPr algn="r"/>
            <a:r>
              <a:rPr lang="th-TH" sz="28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โรงพยาบาลขอนแก่น </a:t>
            </a:r>
            <a:endParaRPr lang="en-US" sz="28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276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6167"/>
          <a:stretch/>
        </p:blipFill>
        <p:spPr>
          <a:xfrm>
            <a:off x="799051" y="2154975"/>
            <a:ext cx="3383936" cy="3282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th-TH" dirty="0"/>
              <a:t>ข้อดีของ </a:t>
            </a:r>
            <a:r>
              <a:rPr lang="en-US" dirty="0"/>
              <a:t>ESI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336" y="958735"/>
            <a:ext cx="6789044" cy="52093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ง่ายและถูกต้อง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 สามารถใช้คัดกรองผู้ป่วยฉุกเฉินที่ต้องการการช่วยเหลือเร่งด่วนได้อย่างถูกต้อง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 รวดเร็ว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 สามารถใช้คัดกรองผู้ป่วยที่ไม่จำเป็นต้องได้รับการรักษาที่ห้องฉุกเฉินได้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 ใช้ในการสื่อสารระหว่างบุคลากร </a:t>
            </a: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มาตรฐานตรงกัน (</a:t>
            </a:r>
            <a:r>
              <a:rPr lang="en-US" sz="3200" dirty="0"/>
              <a:t>reliability</a:t>
            </a:r>
            <a:r>
              <a:rPr lang="th-TH" sz="3200" dirty="0"/>
              <a:t>)</a:t>
            </a:r>
            <a:endParaRPr lang="en-US" sz="32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err="1"/>
              <a:t>Intrarater</a:t>
            </a:r>
            <a:r>
              <a:rPr lang="en-US" sz="2800" dirty="0"/>
              <a:t> reliability </a:t>
            </a:r>
            <a:r>
              <a:rPr lang="th-TH" sz="2800" dirty="0"/>
              <a:t>ในคนๆเดียวกัน </a:t>
            </a:r>
            <a:endParaRPr lang="en-US" sz="28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Interrater reliability </a:t>
            </a:r>
            <a:r>
              <a:rPr lang="th-TH" sz="2800" dirty="0"/>
              <a:t>ในหมู่ผู้ปฏิบัติงาน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625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580" r="2726" b="-2"/>
          <a:stretch/>
        </p:blipFill>
        <p:spPr>
          <a:xfrm>
            <a:off x="633999" y="640080"/>
            <a:ext cx="4001315" cy="55881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5458" y="1124989"/>
            <a:ext cx="6587613" cy="475142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Version 1 : 1999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 </a:t>
            </a:r>
            <a:r>
              <a:rPr lang="en-US" sz="3200" dirty="0"/>
              <a:t>Version 2 : 2000, include pediatric criteria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 </a:t>
            </a:r>
            <a:r>
              <a:rPr lang="en-US" sz="3200" dirty="0"/>
              <a:t>Version 3 : 2001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limitation in ESI level 1,2 criteria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20% of ESI 2 need life saving intervention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Version 4 : 2005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Revived ESI level 1 criteria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version 4 : 2012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New pediatric section</a:t>
            </a:r>
          </a:p>
        </p:txBody>
      </p:sp>
    </p:spTree>
    <p:extLst>
      <p:ext uri="{BB962C8B-B14F-4D97-AF65-F5344CB8AC3E}">
        <p14:creationId xmlns:p14="http://schemas.microsoft.com/office/powerpoint/2010/main" val="3763052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" y="0"/>
            <a:ext cx="47992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458" y="499533"/>
            <a:ext cx="6587613" cy="1658198"/>
          </a:xfrm>
        </p:spPr>
        <p:txBody>
          <a:bodyPr>
            <a:normAutofit/>
          </a:bodyPr>
          <a:lstStyle/>
          <a:p>
            <a:r>
              <a:rPr lang="en-US" dirty="0"/>
              <a:t>4 Decisions points in the ESI algorithm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005335" y="2366357"/>
            <a:ext cx="6587613" cy="3864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 : </a:t>
            </a:r>
            <a:r>
              <a:rPr lang="th-TH" sz="3600" dirty="0"/>
              <a:t>ผู้ป่วยมีภาวะคุกคามแก่ชีวิตที่จำเป็นต้องได้รับการช่วยชีวิตอย่างเร่งด่วนหรือไม่</a:t>
            </a:r>
          </a:p>
          <a:p>
            <a:pPr marL="0" indent="0">
              <a:buNone/>
            </a:pPr>
            <a:r>
              <a:rPr lang="en-US" sz="3600" dirty="0"/>
              <a:t>B : </a:t>
            </a:r>
            <a:r>
              <a:rPr lang="th-TH" sz="3600" dirty="0"/>
              <a:t>ผู้ป่วยคนไหนที่ไม่สามารถรอได้ </a:t>
            </a:r>
          </a:p>
          <a:p>
            <a:pPr marL="0" indent="0">
              <a:buNone/>
            </a:pPr>
            <a:r>
              <a:rPr lang="en-US" sz="3600" dirty="0"/>
              <a:t>C : </a:t>
            </a:r>
            <a:r>
              <a:rPr lang="th-TH" sz="3600" dirty="0"/>
              <a:t>ผู้ป่วยต้องใช้ทรัพยากรหรือกิจกรรมกี่อย่าง</a:t>
            </a:r>
          </a:p>
          <a:p>
            <a:pPr marL="0" indent="0">
              <a:buNone/>
            </a:pPr>
            <a:r>
              <a:rPr lang="en-US" sz="3600" dirty="0"/>
              <a:t>D : </a:t>
            </a:r>
            <a:r>
              <a:rPr lang="th-TH" sz="3600" dirty="0"/>
              <a:t>สัญญาณชีพผู้ป่วยอยู่ในกลุ่มเสี่ยงหรือไม่ 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/>
              <p14:cNvContentPartPr/>
              <p14:nvPr/>
            </p14:nvContentPartPr>
            <p14:xfrm>
              <a:off x="3369322" y="249333"/>
              <a:ext cx="5760" cy="334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7802" y="226833"/>
                <a:ext cx="28800" cy="78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/>
              <p14:cNvContentPartPr/>
              <p14:nvPr/>
            </p14:nvContentPartPr>
            <p14:xfrm>
              <a:off x="3086722" y="166173"/>
              <a:ext cx="304920" cy="3160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64428" y="121173"/>
                <a:ext cx="349507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3524482" y="1329873"/>
              <a:ext cx="61200" cy="390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02162" y="1285079"/>
                <a:ext cx="105840" cy="128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/>
              <p14:cNvContentPartPr/>
              <p14:nvPr/>
            </p14:nvContentPartPr>
            <p14:xfrm>
              <a:off x="3347182" y="1324473"/>
              <a:ext cx="260640" cy="2718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24862" y="1279473"/>
                <a:ext cx="3052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/>
              <p14:cNvContentPartPr/>
              <p14:nvPr/>
            </p14:nvContentPartPr>
            <p14:xfrm>
              <a:off x="3862522" y="2743053"/>
              <a:ext cx="33480" cy="444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51302" y="2720553"/>
                <a:ext cx="55921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/>
              <p14:cNvContentPartPr/>
              <p14:nvPr/>
            </p14:nvContentPartPr>
            <p14:xfrm>
              <a:off x="3651922" y="2698773"/>
              <a:ext cx="271800" cy="2827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29602" y="2653802"/>
                <a:ext cx="316440" cy="372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/>
              <p14:cNvContentPartPr/>
              <p14:nvPr/>
            </p14:nvContentPartPr>
            <p14:xfrm>
              <a:off x="3530062" y="3857073"/>
              <a:ext cx="271800" cy="2995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07772" y="3812073"/>
                <a:ext cx="316381" cy="38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0546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7651" y="874462"/>
            <a:ext cx="542544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h-TH" sz="3200" dirty="0"/>
              <a:t>จำเป็นต้องช่วย </a:t>
            </a:r>
            <a:r>
              <a:rPr lang="en-US" sz="3200" dirty="0"/>
              <a:t>ABCD </a:t>
            </a:r>
            <a:r>
              <a:rPr lang="th-TH" sz="3200" dirty="0"/>
              <a:t>อย่างเร่งด่วนหรือไม่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35567" y="2128058"/>
            <a:ext cx="4940776" cy="584775"/>
          </a:xfrm>
          <a:prstGeom prst="rect">
            <a:avLst/>
          </a:prstGeom>
          <a:solidFill>
            <a:srgbClr val="FF6699"/>
          </a:solidFill>
        </p:spPr>
        <p:txBody>
          <a:bodyPr wrap="none" rtlCol="0">
            <a:spAutoFit/>
          </a:bodyPr>
          <a:lstStyle/>
          <a:p>
            <a:r>
              <a:rPr lang="th-TH" sz="3200" dirty="0"/>
              <a:t>เสี่ยงสูง</a:t>
            </a:r>
            <a:r>
              <a:rPr lang="en-US" sz="3200" dirty="0"/>
              <a:t>/</a:t>
            </a:r>
            <a:r>
              <a:rPr lang="th-TH" sz="3200" dirty="0"/>
              <a:t>การรับรู้ตัวไม่ปกติ</a:t>
            </a:r>
            <a:r>
              <a:rPr lang="en-US" sz="3200" dirty="0"/>
              <a:t>/</a:t>
            </a:r>
            <a:r>
              <a:rPr lang="th-TH" sz="3200" dirty="0"/>
              <a:t>เจ็บปวดรุนแรง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330499" y="4058954"/>
            <a:ext cx="3557847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Danger zone vital signs</a:t>
            </a:r>
          </a:p>
          <a:p>
            <a:r>
              <a:rPr lang="en-US" sz="2400" dirty="0"/>
              <a:t>      &lt;3 </a:t>
            </a:r>
            <a:r>
              <a:rPr lang="en-US" sz="2400" dirty="0" err="1"/>
              <a:t>mo</a:t>
            </a:r>
            <a:r>
              <a:rPr lang="en-US" sz="2400" dirty="0"/>
              <a:t>  &gt;180  &gt;50</a:t>
            </a:r>
          </a:p>
          <a:p>
            <a:r>
              <a:rPr lang="en-US" sz="2400" dirty="0"/>
              <a:t>  3mo-3y  &gt;160  &gt;40 </a:t>
            </a:r>
          </a:p>
          <a:p>
            <a:r>
              <a:rPr lang="en-US" sz="2400" dirty="0"/>
              <a:t>      3-8y  &gt;140  &gt;30 </a:t>
            </a:r>
          </a:p>
          <a:p>
            <a:r>
              <a:rPr lang="en-US" sz="2400" dirty="0"/>
              <a:t>     &gt;8y   &gt;100  &gt;20     &lt;92%</a:t>
            </a:r>
          </a:p>
          <a:p>
            <a:r>
              <a:rPr lang="en-US" sz="2400" dirty="0"/>
              <a:t>                PR     RR    SpO2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31186" y="874462"/>
            <a:ext cx="975716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ESI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31186" y="2144498"/>
            <a:ext cx="975716" cy="584775"/>
          </a:xfrm>
          <a:prstGeom prst="rect">
            <a:avLst/>
          </a:prstGeom>
          <a:solidFill>
            <a:srgbClr val="FF6699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ESI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13855" y="3678108"/>
            <a:ext cx="457048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dirty="0"/>
              <a:t>จำเป็นต้องใช้ทรัพยากร</a:t>
            </a:r>
            <a:r>
              <a:rPr lang="en-US" sz="3200" dirty="0"/>
              <a:t>/</a:t>
            </a:r>
            <a:r>
              <a:rPr lang="th-TH" sz="3200" dirty="0"/>
              <a:t>กิจกรรมกี่อย่าง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231029" y="4707708"/>
            <a:ext cx="108074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&gt; 1 </a:t>
            </a:r>
            <a:r>
              <a:rPr lang="th-TH" sz="2400" dirty="0">
                <a:solidFill>
                  <a:schemeClr val="tx1"/>
                </a:solidFill>
              </a:rPr>
              <a:t>อย่าง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0727" y="4694975"/>
            <a:ext cx="85792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1 </a:t>
            </a:r>
            <a:r>
              <a:rPr lang="th-TH" sz="2400" dirty="0">
                <a:solidFill>
                  <a:schemeClr val="tx1"/>
                </a:solidFill>
              </a:rPr>
              <a:t>อย่าง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67559" y="4698083"/>
            <a:ext cx="53091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dirty="0">
                <a:solidFill>
                  <a:schemeClr val="tx1"/>
                </a:solidFill>
              </a:rPr>
              <a:t>ไม่มี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74016" y="5788381"/>
            <a:ext cx="1037758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ESI 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50727" y="5782503"/>
            <a:ext cx="975716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ESI 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45158" y="5767981"/>
            <a:ext cx="9757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ESI 5</a:t>
            </a:r>
          </a:p>
        </p:txBody>
      </p:sp>
      <p:sp>
        <p:nvSpPr>
          <p:cNvPr id="30" name="Arrow: Down 29"/>
          <p:cNvSpPr/>
          <p:nvPr/>
        </p:nvSpPr>
        <p:spPr>
          <a:xfrm>
            <a:off x="3027357" y="1468582"/>
            <a:ext cx="484632" cy="63915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/>
          <p:cNvSpPr/>
          <p:nvPr/>
        </p:nvSpPr>
        <p:spPr>
          <a:xfrm>
            <a:off x="2975956" y="2733151"/>
            <a:ext cx="484632" cy="89951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/>
          <p:cNvCxnSpPr>
            <a:stCxn id="4" idx="3"/>
            <a:endCxn id="21" idx="1"/>
          </p:cNvCxnSpPr>
          <p:nvPr/>
        </p:nvCxnSpPr>
        <p:spPr>
          <a:xfrm>
            <a:off x="6373091" y="1166850"/>
            <a:ext cx="34580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3"/>
            <a:endCxn id="22" idx="1"/>
          </p:cNvCxnSpPr>
          <p:nvPr/>
        </p:nvCxnSpPr>
        <p:spPr>
          <a:xfrm>
            <a:off x="5976343" y="2420446"/>
            <a:ext cx="3854843" cy="164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row: Down 41"/>
          <p:cNvSpPr/>
          <p:nvPr/>
        </p:nvSpPr>
        <p:spPr>
          <a:xfrm>
            <a:off x="3021463" y="5156490"/>
            <a:ext cx="484632" cy="61149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Down 42"/>
          <p:cNvSpPr/>
          <p:nvPr/>
        </p:nvSpPr>
        <p:spPr>
          <a:xfrm>
            <a:off x="1490700" y="5156490"/>
            <a:ext cx="484632" cy="60492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631084" y="648392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/>
              <a:t>ใช่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7671749" y="1941698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/>
              <a:t>ใช่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3537741" y="1479556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ไม่ใช่</a:t>
            </a:r>
            <a:endParaRPr lang="en-US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3537741" y="2890519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ไม่ใช่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9898304" y="3309498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/>
              <a:t>ใช่</a:t>
            </a:r>
            <a:endParaRPr lang="en-US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6024082" y="5598565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ไม่ใช่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5824841" y="453878"/>
            <a:ext cx="44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14777" y="1711869"/>
            <a:ext cx="27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8312727" y="4538749"/>
            <a:ext cx="410095" cy="137437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9038705" y="4544291"/>
            <a:ext cx="426720" cy="134666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 flipH="1">
            <a:off x="9748058" y="4605251"/>
            <a:ext cx="426721" cy="128570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26" idx="0"/>
          </p:cNvCxnSpPr>
          <p:nvPr/>
        </p:nvCxnSpPr>
        <p:spPr>
          <a:xfrm>
            <a:off x="1729047" y="4262883"/>
            <a:ext cx="3970" cy="435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25" idx="0"/>
          </p:cNvCxnSpPr>
          <p:nvPr/>
        </p:nvCxnSpPr>
        <p:spPr>
          <a:xfrm>
            <a:off x="3279691" y="4232453"/>
            <a:ext cx="0" cy="4625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4" idx="3"/>
          </p:cNvCxnSpPr>
          <p:nvPr/>
        </p:nvCxnSpPr>
        <p:spPr>
          <a:xfrm>
            <a:off x="5311774" y="4938541"/>
            <a:ext cx="2018725" cy="47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  <a:endCxn id="24" idx="0"/>
          </p:cNvCxnSpPr>
          <p:nvPr/>
        </p:nvCxnSpPr>
        <p:spPr>
          <a:xfrm>
            <a:off x="4771402" y="4262883"/>
            <a:ext cx="0" cy="4448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10457412" y="2729273"/>
            <a:ext cx="0" cy="13296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cxnSpLocks/>
            <a:endCxn id="27" idx="3"/>
          </p:cNvCxnSpPr>
          <p:nvPr/>
        </p:nvCxnSpPr>
        <p:spPr>
          <a:xfrm flipH="1">
            <a:off x="5311774" y="6074890"/>
            <a:ext cx="2018725" cy="58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286899" y="3255839"/>
            <a:ext cx="18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85365" y="3599198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10317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A : patient dying?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003" y="2157732"/>
            <a:ext cx="5624509" cy="3046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0370" y="2202064"/>
            <a:ext cx="41674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0000"/>
                </a:solidFill>
              </a:rPr>
              <a:t>ESI 1 : 1-3% of ED pts.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/>
              <a:t>ผู้ป่วยอาจเสียชีวิตถ้าไม่ได้รับการรักษาโดยเร่งด่วน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Physician is at bedside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Nursing is providing critical care</a:t>
            </a:r>
          </a:p>
        </p:txBody>
      </p:sp>
    </p:spTree>
    <p:extLst>
      <p:ext uri="{BB962C8B-B14F-4D97-AF65-F5344CB8AC3E}">
        <p14:creationId xmlns:p14="http://schemas.microsoft.com/office/powerpoint/2010/main" val="13813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/>
          <p:cNvPicPr>
            <a:picLocks noChangeAspect="1"/>
          </p:cNvPicPr>
          <p:nvPr/>
        </p:nvPicPr>
        <p:blipFill rotWithShape="1">
          <a:blip r:embed="rId2"/>
          <a:srcRect l="13241" r="10829" b="1"/>
          <a:stretch/>
        </p:blipFill>
        <p:spPr>
          <a:xfrm>
            <a:off x="20" y="10"/>
            <a:ext cx="4077443" cy="4027460"/>
          </a:xfrm>
          <a:prstGeom prst="rect">
            <a:avLst/>
          </a:prstGeom>
        </p:spPr>
      </p:pic>
      <p:pic>
        <p:nvPicPr>
          <p:cNvPr id="20" name="Content Placeholder 16"/>
          <p:cNvPicPr>
            <a:picLocks noChangeAspect="1"/>
          </p:cNvPicPr>
          <p:nvPr/>
        </p:nvPicPr>
        <p:blipFill rotWithShape="1">
          <a:blip r:embed="rId3"/>
          <a:srcRect r="6067" b="4876"/>
          <a:stretch/>
        </p:blipFill>
        <p:spPr>
          <a:xfrm>
            <a:off x="20" y="4027470"/>
            <a:ext cx="4077443" cy="2830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691" y="410094"/>
            <a:ext cx="6562726" cy="1221164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ESI 1 </a:t>
            </a:r>
            <a:r>
              <a:rPr lang="th-TH" dirty="0">
                <a:solidFill>
                  <a:schemeClr val="tx1"/>
                </a:solidFill>
              </a:rPr>
              <a:t>ผู้ป่วยฉุกเฉินวิกฤต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702557" y="2011680"/>
            <a:ext cx="6428994" cy="39180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ต้องต้องได้รับการรักษาโดยเร่งด่วน </a:t>
            </a:r>
            <a:r>
              <a:rPr lang="th-TH" sz="3200" dirty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0000"/>
                </a:solidFill>
              </a:rPr>
              <a:t>life-saving intervention</a:t>
            </a:r>
            <a:r>
              <a:rPr lang="th-TH" sz="3200" dirty="0">
                <a:solidFill>
                  <a:srgbClr val="FF0000"/>
                </a:solidFill>
              </a:rPr>
              <a:t>)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th-TH" altLang="en-US" sz="2800" dirty="0"/>
              <a:t>การเปิดทางเดินหายใจ (</a:t>
            </a:r>
            <a:r>
              <a:rPr lang="en-US" altLang="en-US" sz="2800" dirty="0"/>
              <a:t>Secure airway</a:t>
            </a:r>
            <a:r>
              <a:rPr lang="th-TH" altLang="en-US" sz="2800" dirty="0"/>
              <a:t>)</a:t>
            </a:r>
            <a:endParaRPr lang="en-US" altLang="en-US" sz="2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th-TH" altLang="en-US" sz="2800" dirty="0"/>
              <a:t>การช่วยหายใจ (</a:t>
            </a:r>
            <a:r>
              <a:rPr lang="en-US" altLang="en-US" sz="2800" dirty="0"/>
              <a:t>Maintain breathing</a:t>
            </a:r>
            <a:r>
              <a:rPr lang="th-TH" altLang="en-US" sz="2800" dirty="0"/>
              <a:t>)</a:t>
            </a:r>
            <a:endParaRPr lang="en-US" altLang="en-US" sz="2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th-TH" altLang="en-US" sz="2800" dirty="0"/>
              <a:t>การช่วยเหลือระบบไหลเวียนโลหิต (</a:t>
            </a:r>
            <a:r>
              <a:rPr lang="en-US" altLang="en-US" sz="2800" dirty="0"/>
              <a:t>Support circulation</a:t>
            </a:r>
            <a:r>
              <a:rPr lang="th-TH" altLang="en-US" sz="2800" dirty="0"/>
              <a:t>)</a:t>
            </a:r>
            <a:endParaRPr lang="en-US" altLang="en-US" sz="2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th-TH" altLang="en-US" sz="2800" dirty="0"/>
              <a:t>การประเมินและให้การรักษาเกี่ยวกับการรับรู้ตัวที่ลดลงเฉียบพลัน (</a:t>
            </a:r>
            <a:r>
              <a:rPr lang="en-US" altLang="en-US" sz="2800" dirty="0"/>
              <a:t>Addressing major change in level of conscious</a:t>
            </a:r>
            <a:r>
              <a:rPr lang="th-TH" altLang="en-US" sz="2800" dirty="0"/>
              <a:t>)</a:t>
            </a:r>
            <a:endParaRPr lang="en-US" altLang="en-US" sz="2800" dirty="0"/>
          </a:p>
          <a:p>
            <a:pPr marL="4572" lvl="1" indent="0">
              <a:buNone/>
            </a:pPr>
            <a:endParaRPr lang="en-US" alt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5756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2117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/>
              <a:t>Meet any of the following criteria ?  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3000" dirty="0"/>
              <a:t>already intubated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 apnea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 pulseless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 severe respiratory distress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 SpO2 &lt; 90 percent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 acute mental status changes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 unresponsive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42347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ESI 1 </a:t>
            </a:r>
            <a:r>
              <a:rPr lang="th-TH" dirty="0">
                <a:solidFill>
                  <a:schemeClr val="tx1"/>
                </a:solidFill>
              </a:rPr>
              <a:t>ผู้ป่วยฉุกเฉินวิกฤต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591" y="2443942"/>
            <a:ext cx="3778136" cy="3657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0563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73" y="161482"/>
            <a:ext cx="10772775" cy="1658198"/>
          </a:xfrm>
        </p:spPr>
        <p:txBody>
          <a:bodyPr/>
          <a:lstStyle/>
          <a:p>
            <a:r>
              <a:rPr lang="en-US" dirty="0"/>
              <a:t>Immediate life-saving interventions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973" y="1324495"/>
            <a:ext cx="10740043" cy="558060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3552305" y="1867594"/>
            <a:ext cx="3873731" cy="44999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2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942" y="266777"/>
            <a:ext cx="10772775" cy="165819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ESI 1</a:t>
            </a:r>
            <a:r>
              <a:rPr lang="th-TH" dirty="0">
                <a:solidFill>
                  <a:srgbClr val="FF0000"/>
                </a:solidFill>
              </a:rPr>
              <a:t> ผู้ป่วยฉุกเฉินวิกฤต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751215"/>
            <a:ext cx="4663440" cy="433370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Cardiac arrest</a:t>
            </a:r>
            <a:endParaRPr lang="th-TH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Respiratory arrest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Severe respiratory distress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SpO2 &lt; 90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Critically injured trauma patient who presents unresponsive.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Overdose with a respiratory rate of 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Severe respiratory distress with agonal or gasping type respirations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Severe bradycardia or tachycardia with signs of </a:t>
            </a:r>
            <a:r>
              <a:rPr lang="en-US" dirty="0" err="1">
                <a:solidFill>
                  <a:srgbClr val="FF0000"/>
                </a:solidFill>
              </a:rPr>
              <a:t>hypoperfusion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Hypotension with signs of </a:t>
            </a:r>
            <a:r>
              <a:rPr lang="en-US" dirty="0" err="1">
                <a:solidFill>
                  <a:srgbClr val="FF0000"/>
                </a:solidFill>
              </a:rPr>
              <a:t>hypoperfusion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403690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dirty="0"/>
              <a:t> </a:t>
            </a:r>
            <a:r>
              <a:rPr lang="en-US" dirty="0"/>
              <a:t>Trauma patient who requires immediate crystalloid and colloid resuscitation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Chest pain, pale, diaphoretic, blood pressure 70/palp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Weak and dizzy, heart rate = 30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Anaphylactic reaction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Baby that is flaccid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Unresponsive with strong odor of alcohol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Hypoglycemia with a change in mental status</a:t>
            </a:r>
          </a:p>
        </p:txBody>
      </p:sp>
    </p:spTree>
    <p:extLst>
      <p:ext uri="{BB962C8B-B14F-4D97-AF65-F5344CB8AC3E}">
        <p14:creationId xmlns:p14="http://schemas.microsoft.com/office/powerpoint/2010/main" val="3557655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B : should the patient wait 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44017" y="2066572"/>
            <a:ext cx="8103299" cy="3635433"/>
          </a:xfrm>
        </p:spPr>
      </p:pic>
    </p:spTree>
    <p:extLst>
      <p:ext uri="{BB962C8B-B14F-4D97-AF65-F5344CB8AC3E}">
        <p14:creationId xmlns:p14="http://schemas.microsoft.com/office/powerpoint/2010/main" val="130799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657" y="1052544"/>
            <a:ext cx="6129252" cy="4389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1" y="1568751"/>
            <a:ext cx="4892317" cy="3707061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Triage </a:t>
            </a:r>
            <a:r>
              <a:rPr lang="th-TH" dirty="0">
                <a:solidFill>
                  <a:schemeClr val="tx1"/>
                </a:solidFill>
              </a:rPr>
              <a:t>คืออะไร 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th-TH" dirty="0">
                <a:solidFill>
                  <a:schemeClr val="tx1"/>
                </a:solidFill>
              </a:rPr>
              <a:t>ทำไมต้องมีการ </a:t>
            </a:r>
            <a:r>
              <a:rPr lang="en-US" dirty="0">
                <a:solidFill>
                  <a:schemeClr val="tx1"/>
                </a:solidFill>
              </a:rPr>
              <a:t>Triage </a:t>
            </a:r>
          </a:p>
        </p:txBody>
      </p:sp>
    </p:spTree>
    <p:extLst>
      <p:ext uri="{BB962C8B-B14F-4D97-AF65-F5344CB8AC3E}">
        <p14:creationId xmlns:p14="http://schemas.microsoft.com/office/powerpoint/2010/main" val="3044051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00" y="842049"/>
            <a:ext cx="5811136" cy="518416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21732" y="499533"/>
            <a:ext cx="4621340" cy="1658198"/>
          </a:xfrm>
          <a:solidFill>
            <a:srgbClr val="FF6699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ESI 2 </a:t>
            </a:r>
            <a:r>
              <a:rPr lang="th-TH" sz="4800" dirty="0">
                <a:solidFill>
                  <a:schemeClr val="tx1"/>
                </a:solidFill>
              </a:rPr>
              <a:t>เจ็บป่วยรุนแรง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21732" y="2388524"/>
            <a:ext cx="4704467" cy="38647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 </a:t>
            </a:r>
            <a:r>
              <a:rPr lang="en-US" sz="3600" dirty="0"/>
              <a:t>20-30% </a:t>
            </a:r>
            <a:r>
              <a:rPr lang="th-TH" sz="3600" dirty="0"/>
              <a:t>ของผู้ป่วยที่ห้องฉุกเฉิน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th-TH" sz="3600" dirty="0"/>
              <a:t>เป็นระดับที่มีการประเมินผิดมากที่สุด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>
                <a:solidFill>
                  <a:srgbClr val="FF6699"/>
                </a:solidFill>
              </a:rPr>
              <a:t> </a:t>
            </a:r>
            <a:r>
              <a:rPr lang="en-US" sz="3600" dirty="0" err="1">
                <a:solidFill>
                  <a:srgbClr val="FF6699"/>
                </a:solidFill>
              </a:rPr>
              <a:t>overtriage</a:t>
            </a:r>
            <a:r>
              <a:rPr lang="en-US" sz="3600" dirty="0">
                <a:solidFill>
                  <a:srgbClr val="FF66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1826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FF6699"/>
                </a:solidFill>
              </a:rPr>
              <a:t>ลักษณะผู้ป่วย </a:t>
            </a:r>
            <a:r>
              <a:rPr lang="en-US" dirty="0">
                <a:solidFill>
                  <a:srgbClr val="FF6699"/>
                </a:solidFill>
              </a:rPr>
              <a:t>ESI 2 </a:t>
            </a:r>
            <a:r>
              <a:rPr lang="th-TH" dirty="0">
                <a:solidFill>
                  <a:srgbClr val="FF6699"/>
                </a:solidFill>
              </a:rPr>
              <a:t>เจ็บป่วยรุนแรง</a:t>
            </a:r>
            <a:endParaRPr lang="en-US" dirty="0">
              <a:solidFill>
                <a:srgbClr val="FF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3 Questions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ผู้ป่วยอยู่ในกลุ่มที่มีความเสี่ยงสูงหรือไม่ (</a:t>
            </a:r>
            <a:r>
              <a:rPr lang="en-US" sz="3200" dirty="0"/>
              <a:t>Is this a high-risk situation?</a:t>
            </a:r>
            <a:r>
              <a:rPr lang="th-TH" sz="3200" dirty="0"/>
              <a:t>)</a:t>
            </a: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ผู้ป่วยมีการเปลี่ยนแปลงความรู้สึกตัว สับสน ซึม เฉียบพลันหรือไม่ (</a:t>
            </a:r>
            <a:r>
              <a:rPr lang="en-US" sz="3200" dirty="0"/>
              <a:t>Is the patient confused, lethargic or disoriented?</a:t>
            </a:r>
            <a:r>
              <a:rPr lang="th-TH" sz="3200" dirty="0"/>
              <a:t>)</a:t>
            </a: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ผู้ป่วยมีอาการปวดมากหรือไม่สุขสบายหรือไม่ (</a:t>
            </a:r>
            <a:r>
              <a:rPr lang="en-US" sz="3200" dirty="0"/>
              <a:t>Is the patient in severe pain or distress?</a:t>
            </a:r>
            <a:r>
              <a:rPr lang="th-TH" sz="3200" dirty="0"/>
              <a:t>)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076445" y="5078767"/>
            <a:ext cx="3329759" cy="923330"/>
          </a:xfrm>
          <a:prstGeom prst="rect">
            <a:avLst/>
          </a:prstGeom>
          <a:solidFill>
            <a:srgbClr val="FF66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เสี่ยง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/</a:t>
            </a:r>
            <a:r>
              <a:rPr lang="th-TH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ซึม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/</a:t>
            </a:r>
            <a:r>
              <a:rPr lang="th-TH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ปวด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6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FF6699"/>
                </a:solidFill>
              </a:rPr>
              <a:t>ผู้ป่วยกลุ่มความเสี่ยงสูง </a:t>
            </a:r>
            <a:endParaRPr lang="en-US" dirty="0">
              <a:solidFill>
                <a:srgbClr val="FF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Time sensitive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Potential threat to life, limb or organ</a:t>
            </a:r>
            <a:endParaRPr lang="th-TH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อาการโดยรวมยังดูคงที่ แต่ต้องให้การช่วยเหลืออย่างรวดเร็ว เพราะอาจะอาการแย่ลงได้อย่างรวดเร็ว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พยาบาลสามารถให้การช่วยเหลือโดยเบื้องต้นไปก่อนได้ เช่น ให้ออกซิเจน เปิด </a:t>
            </a:r>
            <a:r>
              <a:rPr lang="en-US" sz="3200" dirty="0"/>
              <a:t>IV , monitor EKG</a:t>
            </a:r>
          </a:p>
        </p:txBody>
      </p:sp>
    </p:spTree>
    <p:extLst>
      <p:ext uri="{BB962C8B-B14F-4D97-AF65-F5344CB8AC3E}">
        <p14:creationId xmlns:p14="http://schemas.microsoft.com/office/powerpoint/2010/main" val="3123242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Example  of  High risk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th-TH" sz="2800" dirty="0"/>
              <a:t>ผู้ป่วยชายเจ็บแน่นหน้าอกซ้าย ร้าวไปไหล่ซ้าย แต่อาการคงที่ รู้ตัวดี 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บุคลากรถูกเข็มทิ่มตำ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มีอาการของ </a:t>
            </a:r>
            <a:r>
              <a:rPr lang="en-US" sz="2800" dirty="0"/>
              <a:t>stroke </a:t>
            </a:r>
            <a:r>
              <a:rPr lang="th-TH" sz="2800" dirty="0"/>
              <a:t>แต่อาการคงที่ ไม่เข้ากับ </a:t>
            </a:r>
            <a:r>
              <a:rPr lang="en-US" sz="2800" dirty="0"/>
              <a:t>criteria ESI 1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 ผู้หญิงมีเลือดออกทางช่องคลอด สงสัยภาวะ </a:t>
            </a:r>
            <a:r>
              <a:rPr lang="en-US" sz="2800" dirty="0"/>
              <a:t>ectopic pregnancy</a:t>
            </a:r>
            <a:r>
              <a:rPr lang="th-TH" sz="2800" dirty="0"/>
              <a:t>  แต่ </a:t>
            </a:r>
            <a:r>
              <a:rPr lang="en-US" sz="2800" dirty="0"/>
              <a:t>hemodynamically stable</a:t>
            </a:r>
            <a:endParaRPr lang="th-TH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ผู้ป่วยมะเร็งได้รับเคมีบำบัด มีไข้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 ผู้ป่วยที่มีความพยายามฆ่าตัวตาย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Heptagon 3"/>
          <p:cNvSpPr/>
          <p:nvPr/>
        </p:nvSpPr>
        <p:spPr>
          <a:xfrm>
            <a:off x="7963593" y="4799215"/>
            <a:ext cx="2261062" cy="1424247"/>
          </a:xfrm>
          <a:prstGeom prst="heptagon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5935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/>
              <a:t>ผู้ป่วยมีการเปลี่ยนแปลงความรู้สึกตัว สับสน ซึม เฉียบพลันหรือไม่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4" y="2349731"/>
            <a:ext cx="10753725" cy="376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th-TH" sz="3600" dirty="0">
                <a:latin typeface="Arial" charset="0"/>
              </a:rPr>
              <a:t>ภาวะที่เกิดอาการสับสนเฉียบพลันในผู้ป่วยสูงอายุ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th-TH" sz="3600" dirty="0">
                <a:latin typeface="Arial" charset="0"/>
              </a:rPr>
              <a:t>เด็กแรกเกิดอายุ </a:t>
            </a:r>
            <a:r>
              <a:rPr lang="en-US" sz="3600" dirty="0">
                <a:latin typeface="Arial" charset="0"/>
              </a:rPr>
              <a:t>3 </a:t>
            </a:r>
            <a:r>
              <a:rPr lang="th-TH" sz="3600" dirty="0">
                <a:latin typeface="Arial" charset="0"/>
              </a:rPr>
              <a:t>เดือน นอนหลับตลอดเวลา</a:t>
            </a:r>
            <a:endParaRPr lang="en-US" sz="3600" dirty="0">
              <a:latin typeface="Arial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th-TH" sz="3600" dirty="0">
                <a:latin typeface="Arial" charset="0"/>
              </a:rPr>
              <a:t>ผู้ชายวัยรุ่นพบพูดจาสับสน </a:t>
            </a:r>
            <a:endParaRPr lang="en-US" sz="3600" dirty="0">
              <a:latin typeface="Arial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496" y="3369425"/>
            <a:ext cx="3670503" cy="2804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9587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r>
              <a:rPr lang="th-TH" dirty="0"/>
              <a:t>ผู้ป่วยมีอาการปวดมากหรือไม่สุขสบายหรือไม่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76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 </a:t>
            </a:r>
            <a:r>
              <a:rPr lang="en-US" sz="3200" dirty="0"/>
              <a:t>pain score ≥ 7</a:t>
            </a:r>
            <a:endParaRPr lang="th-TH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ในผู้ป่วยบางคน อาจอาศัยการสังเกตการแสดงออกทางสีหน้า ร้องไห้ เหงื่อแตก ท่าทางของผู้ป่วย หรือการเปลี่ยนแปลงของ </a:t>
            </a:r>
            <a:r>
              <a:rPr lang="en-US" sz="3200" dirty="0"/>
              <a:t>vital signs </a:t>
            </a:r>
            <a:r>
              <a:rPr lang="th-TH" sz="3200" dirty="0"/>
              <a:t>ได้แก่ </a:t>
            </a:r>
            <a:r>
              <a:rPr lang="en-US" sz="3200" dirty="0"/>
              <a:t>Hypertension, tachycardia, increase RR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แต่ไม่จำเป็นต้อง </a:t>
            </a:r>
            <a:r>
              <a:rPr lang="en-US" sz="3200" dirty="0"/>
              <a:t>triage </a:t>
            </a:r>
            <a:r>
              <a:rPr lang="th-TH" sz="3200" dirty="0"/>
              <a:t>เป็น </a:t>
            </a:r>
            <a:r>
              <a:rPr lang="en-US" sz="3200" dirty="0"/>
              <a:t>ESI 2 </a:t>
            </a:r>
            <a:r>
              <a:rPr lang="th-TH" sz="3200" dirty="0"/>
              <a:t>เสมอไป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39" y="4634053"/>
            <a:ext cx="6981336" cy="19346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064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ESI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ผู้ป่วยที่ </a:t>
            </a:r>
            <a:r>
              <a:rPr lang="en-US" sz="3200" dirty="0"/>
              <a:t>pain score </a:t>
            </a:r>
            <a:r>
              <a:rPr lang="th-TH" sz="3200" dirty="0"/>
              <a:t>มากกว่าหรือเท่า </a:t>
            </a:r>
            <a:r>
              <a:rPr lang="en-US" sz="3200" dirty="0"/>
              <a:t>7 </a:t>
            </a:r>
            <a:r>
              <a:rPr lang="th-TH" sz="3200" dirty="0"/>
              <a:t>ไม่จำเป็นต้อง </a:t>
            </a:r>
            <a:r>
              <a:rPr lang="en-US" sz="3200" dirty="0"/>
              <a:t>triage </a:t>
            </a:r>
            <a:r>
              <a:rPr lang="th-TH" sz="3200" dirty="0"/>
              <a:t>เป็น </a:t>
            </a:r>
            <a:r>
              <a:rPr lang="en-US" sz="3200" dirty="0"/>
              <a:t>ESI 2 </a:t>
            </a:r>
            <a:r>
              <a:rPr lang="th-TH" sz="3200" dirty="0"/>
              <a:t>เสมอไป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 เช่น ผู้ป่วยถูกของหนักตกใส่นิ้วเท้า มีอาการปวด </a:t>
            </a:r>
            <a:r>
              <a:rPr lang="en-US" sz="3200" dirty="0"/>
              <a:t>10/10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อาจลดอาการปวดของคนไข้ได้ที่จุด </a:t>
            </a:r>
            <a:r>
              <a:rPr lang="en-US" sz="3200" dirty="0"/>
              <a:t>triage </a:t>
            </a:r>
            <a:r>
              <a:rPr lang="th-TH" sz="3200" dirty="0"/>
              <a:t>ได้แก่ ให้นั่งรถเข็น ประคบเย็น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0736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1304755" cy="376618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600" dirty="0">
                <a:solidFill>
                  <a:schemeClr val="tx1"/>
                </a:solidFill>
              </a:rPr>
              <a:t>ทางร่างกาย (</a:t>
            </a:r>
            <a:r>
              <a:rPr lang="en-US" sz="3600" dirty="0">
                <a:solidFill>
                  <a:schemeClr val="tx1"/>
                </a:solidFill>
              </a:rPr>
              <a:t>physiological</a:t>
            </a:r>
            <a:r>
              <a:rPr lang="th-TH" sz="3600" dirty="0">
                <a:solidFill>
                  <a:schemeClr val="tx1"/>
                </a:solidFill>
              </a:rPr>
              <a:t>)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endParaRPr lang="th-TH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h-TH" sz="3600" dirty="0">
                <a:solidFill>
                  <a:schemeClr val="tx1"/>
                </a:solidFill>
              </a:rPr>
              <a:t>และทางจิตใจ (</a:t>
            </a:r>
            <a:r>
              <a:rPr lang="en-US" sz="3600" dirty="0">
                <a:solidFill>
                  <a:schemeClr val="tx1"/>
                </a:solidFill>
              </a:rPr>
              <a:t>psychological</a:t>
            </a:r>
            <a:r>
              <a:rPr lang="th-TH" sz="3600" dirty="0">
                <a:solidFill>
                  <a:schemeClr val="tx1"/>
                </a:solidFill>
              </a:rPr>
              <a:t>)</a:t>
            </a:r>
            <a:r>
              <a:rPr lang="en-US" sz="3600" dirty="0">
                <a:solidFill>
                  <a:schemeClr val="tx1"/>
                </a:solidFill>
              </a:rPr>
              <a:t>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sexual assault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outbursts at triage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Combative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domestic violence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acute grief reaction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suicidal</a:t>
            </a:r>
            <a:r>
              <a:rPr lang="th-TH" sz="2800" dirty="0"/>
              <a:t> </a:t>
            </a:r>
            <a:endParaRPr lang="en-US" sz="2800" dirty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594" y="3192087"/>
            <a:ext cx="4570406" cy="3558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594" y="0"/>
            <a:ext cx="4570406" cy="31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78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point C : resource needs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4" y="2416232"/>
            <a:ext cx="5846618" cy="2665615"/>
          </a:xfrm>
        </p:spPr>
      </p:pic>
      <p:sp>
        <p:nvSpPr>
          <p:cNvPr id="7" name="TextBox 6"/>
          <p:cNvSpPr txBox="1"/>
          <p:nvPr/>
        </p:nvSpPr>
        <p:spPr>
          <a:xfrm>
            <a:off x="7187738" y="2366356"/>
            <a:ext cx="43226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3200" dirty="0"/>
              <a:t>ขึ้นอยู่กับประสบการณ์ของพยาบาลคัดกรอง </a:t>
            </a: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3200" dirty="0"/>
              <a:t>พิจารณาจากผู้ป่วยที่พบมาด้วยอาการคล้ายคลึงกัน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3200" dirty="0"/>
              <a:t>การประเมินทรัพยากรหรือกิจกรรมที่ทำเป็นไปตามมาตรฐานของแต่ละโรงพยาบาล </a:t>
            </a:r>
          </a:p>
        </p:txBody>
      </p:sp>
    </p:spTree>
    <p:extLst>
      <p:ext uri="{BB962C8B-B14F-4D97-AF65-F5344CB8AC3E}">
        <p14:creationId xmlns:p14="http://schemas.microsoft.com/office/powerpoint/2010/main" val="3726775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224619"/>
            <a:ext cx="5292095" cy="4088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665788"/>
            <a:ext cx="5142271" cy="146227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ESI 3 </a:t>
            </a:r>
            <a:r>
              <a:rPr lang="th-TH" sz="4800" dirty="0">
                <a:solidFill>
                  <a:schemeClr val="tx1"/>
                </a:solidFill>
              </a:rPr>
              <a:t>เจ็บป่วยปานกลาง</a:t>
            </a:r>
            <a:br>
              <a:rPr lang="th-TH" sz="4800" dirty="0">
                <a:solidFill>
                  <a:schemeClr val="tx1"/>
                </a:solidFill>
              </a:rPr>
            </a:br>
            <a:r>
              <a:rPr lang="th-TH" sz="4800" dirty="0">
                <a:solidFill>
                  <a:schemeClr val="tx1"/>
                </a:solidFill>
              </a:rPr>
              <a:t>(</a:t>
            </a:r>
            <a:r>
              <a:rPr lang="en-US" sz="4800" dirty="0">
                <a:solidFill>
                  <a:schemeClr val="tx1"/>
                </a:solidFill>
              </a:rPr>
              <a:t>Urgent</a:t>
            </a:r>
            <a:r>
              <a:rPr lang="th-TH" sz="4800" dirty="0">
                <a:solidFill>
                  <a:schemeClr val="tx1"/>
                </a:solidFill>
              </a:rPr>
              <a:t>)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682240"/>
            <a:ext cx="5187143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ESI 4 </a:t>
            </a:r>
            <a:r>
              <a:rPr lang="th-TH" sz="4400" dirty="0"/>
              <a:t>เจ็บป่วยเล็กน้อย </a:t>
            </a:r>
            <a:endParaRPr lang="en-US" sz="4400" dirty="0"/>
          </a:p>
          <a:p>
            <a:pPr algn="ctr"/>
            <a:r>
              <a:rPr lang="th-TH" sz="4400" dirty="0"/>
              <a:t>(</a:t>
            </a:r>
            <a:r>
              <a:rPr lang="en-US" sz="4400" dirty="0"/>
              <a:t>Less-urgent</a:t>
            </a:r>
            <a:r>
              <a:rPr lang="th-TH" sz="4400" dirty="0"/>
              <a:t>)</a:t>
            </a:r>
            <a:r>
              <a:rPr lang="en-US" sz="44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1" y="4632960"/>
            <a:ext cx="518714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ESI 5 </a:t>
            </a:r>
            <a:r>
              <a:rPr lang="th-TH" sz="4000" dirty="0"/>
              <a:t>เจ็บป่วยทั่วไป </a:t>
            </a:r>
            <a:endParaRPr lang="en-US" sz="4000" dirty="0"/>
          </a:p>
          <a:p>
            <a:pPr algn="ctr"/>
            <a:r>
              <a:rPr lang="th-TH" sz="4000" dirty="0"/>
              <a:t>(</a:t>
            </a:r>
            <a:r>
              <a:rPr lang="en-US" sz="4000" dirty="0"/>
              <a:t>Non-urgent</a:t>
            </a:r>
            <a:r>
              <a:rPr lang="th-TH" sz="4000" dirty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789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418" r="32229" b="-2"/>
          <a:stretch/>
        </p:blipFill>
        <p:spPr>
          <a:xfrm>
            <a:off x="8114537" y="10"/>
            <a:ext cx="4077463" cy="6864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en-US"/>
              <a:t>Triage = </a:t>
            </a:r>
            <a:r>
              <a:rPr lang="th-TH"/>
              <a:t>การคัดแยกผู้ป่วย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6877083" cy="376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 มีรากศัพท์มาจากภาษาฝรั่งเศส </a:t>
            </a:r>
            <a:r>
              <a:rPr lang="en-US" sz="3200" dirty="0"/>
              <a:t>‘Trier’ </a:t>
            </a:r>
            <a:r>
              <a:rPr lang="th-TH" sz="3200" dirty="0"/>
              <a:t>ที่แปลว่า การแยก (</a:t>
            </a:r>
            <a:r>
              <a:rPr lang="en-US" sz="3200" dirty="0"/>
              <a:t>sort</a:t>
            </a:r>
            <a:r>
              <a:rPr lang="th-TH" sz="3200" dirty="0"/>
              <a:t>) การคัดเลือก (</a:t>
            </a:r>
            <a:r>
              <a:rPr lang="en-US" sz="3200" dirty="0"/>
              <a:t>choose</a:t>
            </a:r>
            <a:r>
              <a:rPr lang="th-TH" sz="3200" dirty="0"/>
              <a:t>)</a:t>
            </a: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เป็นระบบการคัดแยกผู้ป่วย โดยแบ่งตามความรุนแรงของการเจ็บป่วยหรือการบาดเจ็บ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 โดยมีวัตถุประสงค์เพื่อให้ผู้ป่วยได้รับการรักษาอย่างรวดเร็ว และ</a:t>
            </a:r>
            <a:r>
              <a:rPr lang="th-TH" sz="3200" dirty="0">
                <a:solidFill>
                  <a:srgbClr val="C00000"/>
                </a:solidFill>
              </a:rPr>
              <a:t>เหมาะสมตามสภาพของการเจ็บป่วย ในระยะเวลาที่เหมาะสม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90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5525" y="84704"/>
            <a:ext cx="10772775" cy="1658198"/>
          </a:xfrm>
        </p:spPr>
        <p:txBody>
          <a:bodyPr/>
          <a:lstStyle/>
          <a:p>
            <a:r>
              <a:rPr lang="en-US" dirty="0"/>
              <a:t>ESI resources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55" y="1491086"/>
            <a:ext cx="7169517" cy="5017443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2277687" y="1956262"/>
            <a:ext cx="3391593" cy="44445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09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กิจกรรมที่ไม่นับ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ทำแผล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ฉีด </a:t>
            </a:r>
            <a:r>
              <a:rPr lang="en-US" sz="3600" dirty="0"/>
              <a:t>TT , </a:t>
            </a:r>
            <a:r>
              <a:rPr lang="en-US" sz="3600" dirty="0" err="1"/>
              <a:t>verolab</a:t>
            </a:r>
            <a:r>
              <a:rPr lang="en-US" sz="3600" dirty="0"/>
              <a:t>, PCEC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err="1"/>
              <a:t>Hct</a:t>
            </a:r>
            <a:r>
              <a:rPr lang="en-US" sz="3600" dirty="0"/>
              <a:t>, DTX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ยารับประทานกลับบ้าน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Sling, splint , cold-pack </a:t>
            </a:r>
          </a:p>
        </p:txBody>
      </p:sp>
    </p:spTree>
    <p:extLst>
      <p:ext uri="{BB962C8B-B14F-4D97-AF65-F5344CB8AC3E}">
        <p14:creationId xmlns:p14="http://schemas.microsoft.com/office/powerpoint/2010/main" val="656817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ทรัพยากรที่ต้องใช้หรือกิจกรรมที่ต้องทำที่ </a:t>
            </a:r>
            <a:r>
              <a:rPr lang="en-US" dirty="0"/>
              <a:t>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CBC , </a:t>
            </a:r>
            <a:r>
              <a:rPr lang="en-US" sz="3200" dirty="0" err="1"/>
              <a:t>electrolye</a:t>
            </a:r>
            <a:r>
              <a:rPr lang="en-US" sz="3200" dirty="0"/>
              <a:t> </a:t>
            </a:r>
            <a:r>
              <a:rPr lang="th-TH" sz="3200" dirty="0"/>
              <a:t>ถือเป็นประเภทเดียวกัน นับเป็น </a:t>
            </a:r>
            <a:r>
              <a:rPr lang="en-US" sz="3200" dirty="0"/>
              <a:t>1 </a:t>
            </a:r>
            <a:r>
              <a:rPr lang="th-TH" sz="3200" dirty="0"/>
              <a:t>อย่าง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 </a:t>
            </a:r>
            <a:r>
              <a:rPr lang="en-US" sz="3200" dirty="0"/>
              <a:t>CXR, CBC </a:t>
            </a:r>
            <a:r>
              <a:rPr lang="th-TH" sz="3200" dirty="0"/>
              <a:t>คนละประเภท ถือเป็น </a:t>
            </a:r>
            <a:r>
              <a:rPr lang="en-US" sz="3200" dirty="0"/>
              <a:t>2 </a:t>
            </a:r>
            <a:r>
              <a:rPr lang="th-TH" sz="3200" dirty="0"/>
              <a:t>อย่าง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CXR, consult </a:t>
            </a:r>
            <a:r>
              <a:rPr lang="th-TH" sz="3200" dirty="0"/>
              <a:t>แพทย์เฉพาะทาง นับเป็น </a:t>
            </a:r>
            <a:r>
              <a:rPr lang="en-US" sz="3200" dirty="0"/>
              <a:t>2 </a:t>
            </a:r>
            <a:r>
              <a:rPr lang="th-TH" sz="3200" dirty="0"/>
              <a:t>อย่าง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Plain KUB, CT-abdomen, UA, CBC </a:t>
            </a:r>
            <a:r>
              <a:rPr lang="th-TH" sz="3200" dirty="0"/>
              <a:t>คนละประเภท นับเป็น </a:t>
            </a:r>
            <a:r>
              <a:rPr lang="en-US" sz="3200" dirty="0"/>
              <a:t>3 </a:t>
            </a:r>
            <a:r>
              <a:rPr lang="th-TH" sz="3200" dirty="0"/>
              <a:t>อย่าง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ผู้ที่คาดว่าจะได้รับการ </a:t>
            </a:r>
            <a:r>
              <a:rPr lang="en-US" sz="3200" dirty="0"/>
              <a:t>admit </a:t>
            </a:r>
            <a:r>
              <a:rPr lang="th-TH" sz="3200" dirty="0"/>
              <a:t>ถือเป็น </a:t>
            </a:r>
            <a:r>
              <a:rPr lang="en-US" sz="3200" dirty="0"/>
              <a:t>1 </a:t>
            </a:r>
            <a:r>
              <a:rPr lang="th-TH" sz="3200" dirty="0"/>
              <a:t>กิจกรรม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ผู้ป่วยที่มาโดยการ </a:t>
            </a:r>
            <a:r>
              <a:rPr lang="en-US" sz="3200" dirty="0"/>
              <a:t>refer </a:t>
            </a:r>
            <a:r>
              <a:rPr lang="th-TH" sz="3200" dirty="0"/>
              <a:t>ถือเป็น </a:t>
            </a:r>
            <a:r>
              <a:rPr lang="en-US" sz="3200" dirty="0"/>
              <a:t>1 </a:t>
            </a:r>
            <a:r>
              <a:rPr lang="th-TH" sz="3200" dirty="0"/>
              <a:t>กิจกรรม </a:t>
            </a:r>
          </a:p>
        </p:txBody>
      </p:sp>
      <p:pic>
        <p:nvPicPr>
          <p:cNvPr id="5" name="Graphic 4" descr="Needle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1863" y="4432070"/>
            <a:ext cx="1795550" cy="17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22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700" y="2000596"/>
            <a:ext cx="11304755" cy="376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การนับจำนวนทรัพยากรที่ใช้นับเป็นกลุ่มๆ เช่น กลุ่ม</a:t>
            </a:r>
            <a:r>
              <a:rPr lang="en-US" sz="3600" dirty="0"/>
              <a:t> lab (</a:t>
            </a:r>
            <a:r>
              <a:rPr lang="th-TH" sz="3600" dirty="0"/>
              <a:t>ตรวจเลือด</a:t>
            </a:r>
            <a:r>
              <a:rPr lang="en-US" sz="3600" dirty="0"/>
              <a:t>+</a:t>
            </a:r>
            <a:r>
              <a:rPr lang="th-TH" sz="3600" dirty="0"/>
              <a:t>ตรวจปัสสาวะ</a:t>
            </a:r>
            <a:r>
              <a:rPr lang="en-US" sz="3600" dirty="0"/>
              <a:t>) </a:t>
            </a:r>
            <a:r>
              <a:rPr lang="th-TH" sz="3600" dirty="0"/>
              <a:t>นับเป็น</a:t>
            </a:r>
            <a:r>
              <a:rPr lang="en-US" sz="3600" dirty="0"/>
              <a:t> 1 </a:t>
            </a:r>
            <a:r>
              <a:rPr lang="th-TH" sz="3600" dirty="0"/>
              <a:t>อย่าง</a:t>
            </a:r>
            <a:r>
              <a:rPr lang="en-US" sz="3600" dirty="0"/>
              <a:t> plain x-ray </a:t>
            </a:r>
            <a:r>
              <a:rPr lang="th-TH" sz="3600" dirty="0"/>
              <a:t>นับเป็นกลุ่มเดียวกัน</a:t>
            </a:r>
            <a:endParaRPr lang="en-US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 ถ้าคิดว่าไม่ต้องใช้ทรัพยากร </a:t>
            </a:r>
            <a:r>
              <a:rPr lang="en-US" sz="3600" dirty="0"/>
              <a:t>&gt;&gt; ESI level 5 </a:t>
            </a:r>
            <a:endParaRPr lang="th-TH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 ถ้าคิดว่าต้องใช้ทรัพยากร</a:t>
            </a:r>
            <a:r>
              <a:rPr lang="en-US" sz="3600" dirty="0"/>
              <a:t> 1 </a:t>
            </a:r>
            <a:r>
              <a:rPr lang="th-TH" sz="3600" dirty="0"/>
              <a:t>อย่าง</a:t>
            </a:r>
            <a:r>
              <a:rPr lang="en-US" sz="3600" dirty="0"/>
              <a:t> &gt;&gt; </a:t>
            </a:r>
            <a:r>
              <a:rPr lang="en-US" sz="3600" dirty="0">
                <a:solidFill>
                  <a:srgbClr val="00B050"/>
                </a:solidFill>
              </a:rPr>
              <a:t>ESI level 4 </a:t>
            </a:r>
            <a:endParaRPr lang="th-TH" sz="36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 ถ้าคิดว่าใช้ทรัพยากรมากกว่า</a:t>
            </a:r>
            <a:r>
              <a:rPr lang="en-US" sz="3600" dirty="0"/>
              <a:t> 1 </a:t>
            </a:r>
            <a:r>
              <a:rPr lang="th-TH" sz="3600" dirty="0"/>
              <a:t>อย่างก็ต้องมาพิจารณา</a:t>
            </a:r>
            <a:r>
              <a:rPr lang="en-US" sz="3600" dirty="0"/>
              <a:t> Decision point D </a:t>
            </a:r>
            <a:r>
              <a:rPr lang="th-TH" sz="3600" dirty="0"/>
              <a:t>ต่อไป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2382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35" y="283402"/>
            <a:ext cx="10772775" cy="1658198"/>
          </a:xfrm>
        </p:spPr>
        <p:txBody>
          <a:bodyPr/>
          <a:lstStyle/>
          <a:p>
            <a:r>
              <a:rPr lang="th-TH" dirty="0"/>
              <a:t>ตัวอย่างแนวโน้มที่ต้องทำกิจกรรมมากกว่า </a:t>
            </a:r>
            <a:r>
              <a:rPr lang="en-US" dirty="0"/>
              <a:t>1 </a:t>
            </a:r>
            <a:r>
              <a:rPr lang="th-TH" dirty="0"/>
              <a:t>อย่าง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662545"/>
            <a:ext cx="11581846" cy="48102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ไข้ ปวดท้องน้อยด้านขวา (</a:t>
            </a:r>
            <a:r>
              <a:rPr lang="en-US" sz="2800" dirty="0"/>
              <a:t>Acute appendicitis) (CBC + UA +consult, admit </a:t>
            </a:r>
            <a:r>
              <a:rPr lang="th-TH" sz="2800" dirty="0"/>
              <a:t>ฯลฯ)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ปวดท้องลิ้นปี่ ดื่มสุราประจำ (</a:t>
            </a:r>
            <a:r>
              <a:rPr lang="en-US" sz="2800" dirty="0"/>
              <a:t>Acute pancreatitis)(amylase + </a:t>
            </a:r>
            <a:r>
              <a:rPr lang="th-TH" sz="2800" dirty="0"/>
              <a:t>ฉีดยาฯลฯ)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RUQ pain (gall stone) </a:t>
            </a:r>
            <a:r>
              <a:rPr lang="th-TH" sz="2800" dirty="0"/>
              <a:t>ปวด 6 แต้ม (ฉีดยา + </a:t>
            </a:r>
            <a:r>
              <a:rPr lang="en-US" sz="2800" dirty="0"/>
              <a:t>ultrasound+</a:t>
            </a:r>
            <a:r>
              <a:rPr lang="th-TH" sz="2800" dirty="0"/>
              <a:t>ฯลฯ)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 ไหล่หลุด (</a:t>
            </a:r>
            <a:r>
              <a:rPr lang="en-US" sz="2800" dirty="0"/>
              <a:t>x-ray , </a:t>
            </a:r>
            <a:r>
              <a:rPr lang="th-TH" sz="2800" dirty="0"/>
              <a:t>ดึงไหล่ , ฉีดยา)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บวมผิดรูปหน้าแข้ง (</a:t>
            </a:r>
            <a:r>
              <a:rPr lang="en-US" sz="2800" dirty="0"/>
              <a:t>film + </a:t>
            </a:r>
            <a:r>
              <a:rPr lang="th-TH" sz="2800" dirty="0"/>
              <a:t>ใส่เฝือก)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แผลฉีกขนาดใหญ่ แต่บวมมาก (เย็บแผล + </a:t>
            </a:r>
            <a:r>
              <a:rPr lang="en-US" sz="2800" dirty="0"/>
              <a:t>x-ray)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Diarrhea with dehydration (iv fluid , + </a:t>
            </a:r>
            <a:r>
              <a:rPr lang="th-TH" sz="2800" dirty="0"/>
              <a:t>ส่งตรวจเลือดฯลฯ)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ข้อเท้าพลิก บวมผิดรูป สงสัย </a:t>
            </a:r>
            <a:r>
              <a:rPr lang="en-US" sz="2800" dirty="0" err="1"/>
              <a:t>Fx</a:t>
            </a:r>
            <a:r>
              <a:rPr lang="en-US" sz="2800" dirty="0"/>
              <a:t> (x-ray, </a:t>
            </a:r>
            <a:r>
              <a:rPr lang="th-TH" sz="2800" dirty="0"/>
              <a:t>ใส่เฝือก)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FB </a:t>
            </a:r>
            <a:r>
              <a:rPr lang="th-TH" sz="2800" dirty="0"/>
              <a:t>ที่กระจกตา : (ต้อง </a:t>
            </a:r>
            <a:r>
              <a:rPr lang="en-US" sz="2800" dirty="0"/>
              <a:t>consult eye + remove FB</a:t>
            </a:r>
            <a:r>
              <a:rPr lang="th-TH" sz="2800" dirty="0"/>
              <a:t>)</a:t>
            </a:r>
            <a:endParaRPr lang="en-US" sz="2800" dirty="0"/>
          </a:p>
        </p:txBody>
      </p:sp>
      <p:sp>
        <p:nvSpPr>
          <p:cNvPr id="4" name="Heptagon 3"/>
          <p:cNvSpPr/>
          <p:nvPr/>
        </p:nvSpPr>
        <p:spPr>
          <a:xfrm>
            <a:off x="9144000" y="4522124"/>
            <a:ext cx="1850967" cy="1440871"/>
          </a:xfrm>
          <a:prstGeom prst="hep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748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ตัวอย่างแนวโน้มที่ต้องทำกิจกรรม 1 อย่าง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165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แผลฉีกที่อาจต้องเย็บ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ข้อเท้าพลิก ไม่ผิดรูป บวมเล็กน้อย (</a:t>
            </a:r>
            <a:r>
              <a:rPr lang="en-US" sz="3600" dirty="0"/>
              <a:t>x-ray)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ปัสสาวะแสบขัด ไม่มีไข้ (</a:t>
            </a:r>
            <a:r>
              <a:rPr lang="en-US" sz="3600" dirty="0"/>
              <a:t>UA)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ปัสสาวะไม่ออก ต่อมลูกหมากโต (</a:t>
            </a:r>
            <a:r>
              <a:rPr lang="en-US" sz="3600" dirty="0"/>
              <a:t>retained </a:t>
            </a:r>
            <a:r>
              <a:rPr lang="en-US" sz="3600" dirty="0" err="1"/>
              <a:t>foley’s</a:t>
            </a:r>
            <a:r>
              <a:rPr lang="en-US" sz="36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ปวดฟัน แนวโน้มที่ต้องฉีดยา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ปวดท้องลิ้นปี่ โรคกระเพาะ แนวโน้มที่ต้องฉีดยา</a:t>
            </a:r>
            <a:endParaRPr lang="en-US" sz="3600" dirty="0"/>
          </a:p>
        </p:txBody>
      </p:sp>
      <p:sp>
        <p:nvSpPr>
          <p:cNvPr id="5" name="Heptagon 4"/>
          <p:cNvSpPr/>
          <p:nvPr/>
        </p:nvSpPr>
        <p:spPr>
          <a:xfrm>
            <a:off x="9815944" y="4533207"/>
            <a:ext cx="1614055" cy="1252451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8850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ตัวอย่างผู้ป่วย </a:t>
            </a:r>
            <a:r>
              <a:rPr lang="en-US" dirty="0"/>
              <a:t>non-urgent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HT </a:t>
            </a:r>
            <a:r>
              <a:rPr lang="th-TH" sz="2800" dirty="0"/>
              <a:t>ยาหมด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ไอ เจ็บคอ ผู้ป่วย </a:t>
            </a:r>
            <a:r>
              <a:rPr lang="en-US" sz="2800" dirty="0"/>
              <a:t>look well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ปวดหัว</a:t>
            </a:r>
            <a:r>
              <a:rPr lang="th-TH" sz="2800" dirty="0" err="1"/>
              <a:t>ไม</a:t>
            </a:r>
            <a:r>
              <a:rPr lang="th-TH" sz="2800" dirty="0"/>
              <a:t>เกรนเล็กน้อย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ปวดท้องลิ้นปี่ เล็กน้อย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ปวดหลังเล็กน้อย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ถ่ายเหลวเล็กน้อย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ผิวหนังอักเสบ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/>
              <a:t>แผลถลอกเล็กน้อย </a:t>
            </a:r>
            <a:endParaRPr lang="en-US" sz="2800" dirty="0"/>
          </a:p>
        </p:txBody>
      </p:sp>
      <p:sp>
        <p:nvSpPr>
          <p:cNvPr id="4" name="Heptagon 3"/>
          <p:cNvSpPr/>
          <p:nvPr/>
        </p:nvSpPr>
        <p:spPr>
          <a:xfrm>
            <a:off x="8501149" y="4495454"/>
            <a:ext cx="1934094" cy="1313411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897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83" y="645106"/>
            <a:ext cx="4906644" cy="5247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499533"/>
            <a:ext cx="5142271" cy="1658198"/>
          </a:xfrm>
        </p:spPr>
        <p:txBody>
          <a:bodyPr>
            <a:normAutofit/>
          </a:bodyPr>
          <a:lstStyle/>
          <a:p>
            <a:r>
              <a:rPr lang="en-US" dirty="0"/>
              <a:t>Decision D : vital signs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00800" y="2344189"/>
            <a:ext cx="5142271" cy="38647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Vital signs are important, not always helpful determine initial triage level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Recommends </a:t>
            </a:r>
            <a:r>
              <a:rPr lang="en-US" sz="3200" dirty="0">
                <a:solidFill>
                  <a:srgbClr val="FF0000"/>
                </a:solidFill>
              </a:rPr>
              <a:t>full set of vital signs </a:t>
            </a:r>
            <a:r>
              <a:rPr lang="en-US" sz="3200" dirty="0"/>
              <a:t>at triage</a:t>
            </a:r>
          </a:p>
        </p:txBody>
      </p:sp>
    </p:spTree>
    <p:extLst>
      <p:ext uri="{BB962C8B-B14F-4D97-AF65-F5344CB8AC3E}">
        <p14:creationId xmlns:p14="http://schemas.microsoft.com/office/powerpoint/2010/main" val="3212844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311111"/>
            <a:ext cx="10772775" cy="1658198"/>
          </a:xfrm>
        </p:spPr>
        <p:txBody>
          <a:bodyPr/>
          <a:lstStyle/>
          <a:p>
            <a:r>
              <a:rPr lang="en-US" dirty="0"/>
              <a:t>The Role of Vital Signs in ESI Triage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193" y="1629295"/>
            <a:ext cx="10873047" cy="52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28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ESI for Pediatric Triage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Physiological and psychological responses, not the same as adults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Limited ability to communicate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More often </a:t>
            </a:r>
            <a:r>
              <a:rPr lang="en-US" sz="3200" dirty="0" err="1"/>
              <a:t>mistriage</a:t>
            </a:r>
            <a:r>
              <a:rPr lang="en-US" sz="3200" dirty="0"/>
              <a:t> than adult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Follow same algorithm on all patients, </a:t>
            </a:r>
          </a:p>
          <a:p>
            <a:pPr marL="0" indent="0">
              <a:buNone/>
            </a:pPr>
            <a:r>
              <a:rPr lang="en-US" sz="3200" dirty="0"/>
              <a:t>pediatric and adult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925" y="2909455"/>
            <a:ext cx="3616036" cy="35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5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" b="2464"/>
          <a:stretch/>
        </p:blipFill>
        <p:spPr>
          <a:xfrm>
            <a:off x="20" y="10"/>
            <a:ext cx="4077443" cy="4027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42" r="4" b="4"/>
          <a:stretch/>
        </p:blipFill>
        <p:spPr>
          <a:xfrm>
            <a:off x="20" y="4188337"/>
            <a:ext cx="4077443" cy="2669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r>
              <a:rPr lang="th-TH"/>
              <a:t>จุดประสงค์ของการคัดแยกผู้ป่วย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557" y="2011680"/>
            <a:ext cx="6428994" cy="376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 เป็นการจัดลำดับความสำคัญในการดูแลผู้ป่วย (</a:t>
            </a:r>
            <a:r>
              <a:rPr lang="en-US" sz="3600" dirty="0"/>
              <a:t>prioritize patients</a:t>
            </a:r>
            <a:r>
              <a:rPr lang="th-TH" sz="3600" dirty="0"/>
              <a:t>)</a:t>
            </a:r>
            <a:endParaRPr lang="en-US" sz="3600" dirty="0"/>
          </a:p>
          <a:p>
            <a:pPr marL="0" indent="0">
              <a:buNone/>
            </a:pPr>
            <a:endParaRPr lang="th-TH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th-TH" sz="3600" dirty="0"/>
              <a:t>คัดแยกผู้ป่วยที่ต้องให้การรักษาโดยเร่งด่วนออกจากผู้ป่วยทั่วไป (</a:t>
            </a:r>
            <a:r>
              <a:rPr lang="en-US" sz="3600" dirty="0"/>
              <a:t>identify who cannot wait</a:t>
            </a:r>
            <a:r>
              <a:rPr lang="th-TH" sz="3600" dirty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5682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ESI for Pediatric Triage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Signs of severe illness may be subtle and easily overlooked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Cardiac output in the infant and small child is </a:t>
            </a:r>
            <a:r>
              <a:rPr lang="en-US" sz="2800" dirty="0">
                <a:solidFill>
                  <a:srgbClr val="FF0000"/>
                </a:solidFill>
              </a:rPr>
              <a:t>heart-rate dependent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Infants, toddlers, and preschoolers, larger body surface area, increased risk for both heat and fluid loss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Hypotension is a late marker of shock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Weights should be obtained on all pediatric patients in triage or treatment area, actual, not estimated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0453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Standardized Approach to Pediatric Triage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1. Appearance/work of breathing/circulation-quick assessment</a:t>
            </a:r>
          </a:p>
          <a:p>
            <a:r>
              <a:rPr lang="en-US" dirty="0"/>
              <a:t>             (PAT - Pediatric Assessment Triangle)</a:t>
            </a:r>
          </a:p>
          <a:p>
            <a:r>
              <a:rPr lang="en-US" dirty="0"/>
              <a:t>Step 2. Airway/breathing/circulation/disability/exposure-environmental</a:t>
            </a:r>
          </a:p>
          <a:p>
            <a:r>
              <a:rPr lang="en-US" dirty="0"/>
              <a:t>             control (ABCDE).</a:t>
            </a:r>
          </a:p>
          <a:p>
            <a:r>
              <a:rPr lang="en-US" dirty="0"/>
              <a:t>Step 3. Pertinent history.</a:t>
            </a:r>
          </a:p>
          <a:p>
            <a:r>
              <a:rPr lang="en-US" dirty="0"/>
              <a:t>Step 4. Vital signs.</a:t>
            </a:r>
          </a:p>
          <a:p>
            <a:r>
              <a:rPr lang="en-US" dirty="0"/>
              <a:t>Step 5. Fever?</a:t>
            </a:r>
          </a:p>
          <a:p>
            <a:r>
              <a:rPr lang="en-US" dirty="0"/>
              <a:t>Step 6. Pain?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92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544" y="-11401"/>
            <a:ext cx="8068979" cy="3879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808" y="3968117"/>
            <a:ext cx="8896563" cy="270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225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7651" y="874462"/>
            <a:ext cx="542544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h-TH" sz="3200" dirty="0"/>
              <a:t>จำเป็นต้องช่วย </a:t>
            </a:r>
            <a:r>
              <a:rPr lang="en-US" sz="3200" dirty="0"/>
              <a:t>ABCD </a:t>
            </a:r>
            <a:r>
              <a:rPr lang="th-TH" sz="3200" dirty="0"/>
              <a:t>อย่างเร่งด่วนหรือไม่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35567" y="2128058"/>
            <a:ext cx="4940776" cy="584775"/>
          </a:xfrm>
          <a:prstGeom prst="rect">
            <a:avLst/>
          </a:prstGeom>
          <a:solidFill>
            <a:srgbClr val="FF6699"/>
          </a:solidFill>
        </p:spPr>
        <p:txBody>
          <a:bodyPr wrap="none" rtlCol="0">
            <a:spAutoFit/>
          </a:bodyPr>
          <a:lstStyle/>
          <a:p>
            <a:r>
              <a:rPr lang="th-TH" sz="3200" dirty="0"/>
              <a:t>เสี่ยงสูง</a:t>
            </a:r>
            <a:r>
              <a:rPr lang="en-US" sz="3200" dirty="0"/>
              <a:t>/</a:t>
            </a:r>
            <a:r>
              <a:rPr lang="th-TH" sz="3200" dirty="0"/>
              <a:t>การรับรู้ตัวไม่ปกติ</a:t>
            </a:r>
            <a:r>
              <a:rPr lang="en-US" sz="3200" dirty="0"/>
              <a:t>/</a:t>
            </a:r>
            <a:r>
              <a:rPr lang="th-TH" sz="3200" dirty="0"/>
              <a:t>เจ็บปวดรุนแรง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330499" y="4058954"/>
            <a:ext cx="3557847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Danger zone vital signs</a:t>
            </a:r>
          </a:p>
          <a:p>
            <a:r>
              <a:rPr lang="en-US" sz="2400" dirty="0"/>
              <a:t>      &lt;3 </a:t>
            </a:r>
            <a:r>
              <a:rPr lang="en-US" sz="2400" dirty="0" err="1"/>
              <a:t>mo</a:t>
            </a:r>
            <a:r>
              <a:rPr lang="en-US" sz="2400" dirty="0"/>
              <a:t>  &gt;180  &gt;50</a:t>
            </a:r>
          </a:p>
          <a:p>
            <a:r>
              <a:rPr lang="en-US" sz="2400" dirty="0"/>
              <a:t>  3mo-3y  &gt;160  &gt;40 </a:t>
            </a:r>
          </a:p>
          <a:p>
            <a:r>
              <a:rPr lang="en-US" sz="2400" dirty="0"/>
              <a:t>      3-8y  &gt;140  &gt;30 </a:t>
            </a:r>
          </a:p>
          <a:p>
            <a:r>
              <a:rPr lang="en-US" sz="2400" dirty="0"/>
              <a:t>     &gt;8y   &gt;100  &gt;20     &lt;92%</a:t>
            </a:r>
          </a:p>
          <a:p>
            <a:r>
              <a:rPr lang="en-US" sz="2400" dirty="0"/>
              <a:t>                PR     RR    SpO2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31186" y="874462"/>
            <a:ext cx="975716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ESI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31186" y="2144498"/>
            <a:ext cx="975716" cy="584775"/>
          </a:xfrm>
          <a:prstGeom prst="rect">
            <a:avLst/>
          </a:prstGeom>
          <a:solidFill>
            <a:srgbClr val="FF6699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ESI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13855" y="3678108"/>
            <a:ext cx="457048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dirty="0"/>
              <a:t>จำเป็นต้องใช้ทรัพยากร</a:t>
            </a:r>
            <a:r>
              <a:rPr lang="en-US" sz="3200" dirty="0"/>
              <a:t>/</a:t>
            </a:r>
            <a:r>
              <a:rPr lang="th-TH" sz="3200" dirty="0"/>
              <a:t>กิจกรรมกี่อย่าง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231029" y="4707708"/>
            <a:ext cx="108074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&gt; 1 </a:t>
            </a:r>
            <a:r>
              <a:rPr lang="th-TH" sz="2400" dirty="0">
                <a:solidFill>
                  <a:schemeClr val="tx1"/>
                </a:solidFill>
              </a:rPr>
              <a:t>อย่าง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0727" y="4694975"/>
            <a:ext cx="85792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1 </a:t>
            </a:r>
            <a:r>
              <a:rPr lang="th-TH" sz="2400" dirty="0">
                <a:solidFill>
                  <a:schemeClr val="tx1"/>
                </a:solidFill>
              </a:rPr>
              <a:t>อย่าง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67559" y="4698083"/>
            <a:ext cx="53091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dirty="0">
                <a:solidFill>
                  <a:schemeClr val="tx1"/>
                </a:solidFill>
              </a:rPr>
              <a:t>ไม่มี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74016" y="5788381"/>
            <a:ext cx="1037758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ESI 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50727" y="5782503"/>
            <a:ext cx="975716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ESI 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45158" y="5767981"/>
            <a:ext cx="9757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ESI 5</a:t>
            </a:r>
          </a:p>
        </p:txBody>
      </p:sp>
      <p:sp>
        <p:nvSpPr>
          <p:cNvPr id="30" name="Arrow: Down 29"/>
          <p:cNvSpPr/>
          <p:nvPr/>
        </p:nvSpPr>
        <p:spPr>
          <a:xfrm>
            <a:off x="3027357" y="1468582"/>
            <a:ext cx="484632" cy="63915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/>
          <p:cNvSpPr/>
          <p:nvPr/>
        </p:nvSpPr>
        <p:spPr>
          <a:xfrm>
            <a:off x="2975956" y="2733151"/>
            <a:ext cx="484632" cy="89951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/>
          <p:cNvCxnSpPr>
            <a:stCxn id="4" idx="3"/>
            <a:endCxn id="21" idx="1"/>
          </p:cNvCxnSpPr>
          <p:nvPr/>
        </p:nvCxnSpPr>
        <p:spPr>
          <a:xfrm>
            <a:off x="6373091" y="1166850"/>
            <a:ext cx="34580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3"/>
            <a:endCxn id="22" idx="1"/>
          </p:cNvCxnSpPr>
          <p:nvPr/>
        </p:nvCxnSpPr>
        <p:spPr>
          <a:xfrm>
            <a:off x="5976343" y="2420446"/>
            <a:ext cx="3854843" cy="164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row: Down 41"/>
          <p:cNvSpPr/>
          <p:nvPr/>
        </p:nvSpPr>
        <p:spPr>
          <a:xfrm>
            <a:off x="3021463" y="5156490"/>
            <a:ext cx="484632" cy="61149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Down 42"/>
          <p:cNvSpPr/>
          <p:nvPr/>
        </p:nvSpPr>
        <p:spPr>
          <a:xfrm>
            <a:off x="1490700" y="5156490"/>
            <a:ext cx="484632" cy="60492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631084" y="648392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/>
              <a:t>ใช่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7671749" y="1941698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/>
              <a:t>ใช่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3537741" y="1479556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ไม่ใช่</a:t>
            </a:r>
            <a:endParaRPr lang="en-US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3537741" y="2890519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ไม่ใช่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9898304" y="3309498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/>
              <a:t>ใช่</a:t>
            </a:r>
            <a:endParaRPr lang="en-US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6024082" y="5598565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ไม่ใช่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5824841" y="453878"/>
            <a:ext cx="44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14777" y="1711869"/>
            <a:ext cx="27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8312727" y="4538749"/>
            <a:ext cx="410095" cy="137437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9038705" y="4544291"/>
            <a:ext cx="426720" cy="134666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 flipH="1">
            <a:off x="9748058" y="4605251"/>
            <a:ext cx="426721" cy="128570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26" idx="0"/>
          </p:cNvCxnSpPr>
          <p:nvPr/>
        </p:nvCxnSpPr>
        <p:spPr>
          <a:xfrm>
            <a:off x="1729047" y="4262883"/>
            <a:ext cx="3970" cy="435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25" idx="0"/>
          </p:cNvCxnSpPr>
          <p:nvPr/>
        </p:nvCxnSpPr>
        <p:spPr>
          <a:xfrm>
            <a:off x="3279691" y="4232453"/>
            <a:ext cx="0" cy="4625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4" idx="3"/>
          </p:cNvCxnSpPr>
          <p:nvPr/>
        </p:nvCxnSpPr>
        <p:spPr>
          <a:xfrm>
            <a:off x="5311774" y="4938541"/>
            <a:ext cx="2018725" cy="47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  <a:endCxn id="24" idx="0"/>
          </p:cNvCxnSpPr>
          <p:nvPr/>
        </p:nvCxnSpPr>
        <p:spPr>
          <a:xfrm>
            <a:off x="4771402" y="4262883"/>
            <a:ext cx="0" cy="4448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10457412" y="2729273"/>
            <a:ext cx="0" cy="13296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cxnSpLocks/>
            <a:endCxn id="27" idx="3"/>
          </p:cNvCxnSpPr>
          <p:nvPr/>
        </p:nvCxnSpPr>
        <p:spPr>
          <a:xfrm flipH="1">
            <a:off x="5311774" y="6074890"/>
            <a:ext cx="2018725" cy="58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286899" y="3255839"/>
            <a:ext cx="18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85365" y="3599198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20500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8000" dirty="0"/>
              <a:t>ขอบคุณค่ะ</a:t>
            </a:r>
            <a:endParaRPr lang="en-US" sz="8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112" y="2055698"/>
            <a:ext cx="5366366" cy="376713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931" y="2055698"/>
            <a:ext cx="4998720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0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dirty="0" err="1"/>
              <a:t>overtriage</a:t>
            </a:r>
            <a:r>
              <a:rPr lang="en-US" sz="3600" dirty="0"/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err="1"/>
              <a:t>Undertriage</a:t>
            </a:r>
            <a:r>
              <a:rPr lang="en-US" sz="36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651" y="0"/>
            <a:ext cx="4728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8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14537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76657" y="1905000"/>
            <a:ext cx="6638543" cy="334310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 get the 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‘right patient’ 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 </a:t>
            </a: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‘right resources’</a:t>
            </a: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 the 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‘right place’</a:t>
            </a: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At the 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‘right time’ </a:t>
            </a: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8352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64378"/>
            <a:ext cx="4027471" cy="269362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388" r="10978" b="-3"/>
          <a:stretch/>
        </p:blipFill>
        <p:spPr>
          <a:xfrm>
            <a:off x="30962" y="15040"/>
            <a:ext cx="4029863" cy="3993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1079" r="33161" b="-1"/>
          <a:stretch/>
        </p:blipFill>
        <p:spPr>
          <a:xfrm>
            <a:off x="4094179" y="2730506"/>
            <a:ext cx="2999348" cy="4022190"/>
          </a:xfrm>
          <a:prstGeom prst="rect">
            <a:avLst/>
          </a:prstGeom>
        </p:spPr>
      </p:pic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7309" y="1"/>
            <a:ext cx="2876689" cy="2674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2" y="499533"/>
            <a:ext cx="4103873" cy="1512147"/>
          </a:xfrm>
        </p:spPr>
        <p:txBody>
          <a:bodyPr anchor="b">
            <a:normAutofit/>
          </a:bodyPr>
          <a:lstStyle/>
          <a:p>
            <a:r>
              <a:rPr lang="en-US" sz="4000" dirty="0"/>
              <a:t>Emergency Severity Index </a:t>
            </a:r>
            <a:r>
              <a:rPr lang="th-TH" sz="4000" dirty="0"/>
              <a:t>(</a:t>
            </a:r>
            <a:r>
              <a:rPr lang="en-US" sz="4000" dirty="0"/>
              <a:t>ESI</a:t>
            </a:r>
            <a:r>
              <a:rPr lang="th-TH" sz="4000" dirty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133" y="2011680"/>
            <a:ext cx="4103872" cy="40081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th-TH" sz="3200" dirty="0"/>
              <a:t>คิดค้นโดยแพทย์เวชศาสตร์ฉุกเฉิน  </a:t>
            </a:r>
            <a:r>
              <a:rPr lang="en-US" sz="3200" dirty="0"/>
              <a:t>Richard </a:t>
            </a:r>
            <a:r>
              <a:rPr lang="en-US" sz="3200" dirty="0" err="1"/>
              <a:t>Wuerz</a:t>
            </a:r>
            <a:r>
              <a:rPr lang="en-US" sz="3200" dirty="0"/>
              <a:t> and David </a:t>
            </a:r>
            <a:r>
              <a:rPr lang="en-US" sz="3200" dirty="0" err="1"/>
              <a:t>Eitel</a:t>
            </a:r>
            <a:r>
              <a:rPr lang="en-US" sz="3200" dirty="0"/>
              <a:t> </a:t>
            </a:r>
            <a:r>
              <a:rPr lang="th-TH" sz="3200" dirty="0"/>
              <a:t>ในปี </a:t>
            </a:r>
            <a:r>
              <a:rPr lang="en-US" sz="3200" dirty="0"/>
              <a:t>1998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3200" dirty="0"/>
              <a:t>การคัดแยกผู้ป่วยโดยคำนึงถึงทั้งความถูกต้อง และทรัพยากรที่มีอยู่ (</a:t>
            </a:r>
            <a:r>
              <a:rPr lang="en-US" sz="3200" dirty="0"/>
              <a:t>resources</a:t>
            </a:r>
            <a:r>
              <a:rPr lang="th-TH" sz="3200" dirty="0"/>
              <a:t>)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492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3898" r="3" b="3"/>
          <a:stretch/>
        </p:blipFill>
        <p:spPr>
          <a:xfrm>
            <a:off x="8114537" y="3347258"/>
            <a:ext cx="4077463" cy="3510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970" r="3" b="1320"/>
          <a:stretch/>
        </p:blipFill>
        <p:spPr>
          <a:xfrm>
            <a:off x="8114537" y="-49876"/>
            <a:ext cx="4077463" cy="3397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en-US" dirty="0"/>
              <a:t>ESI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6877083" cy="376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 5 levels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4000" dirty="0"/>
              <a:t> ไม่กำหนดระยะเวลารอแพทย์ตรวจ แต่ให้กำหนดตาม</a:t>
            </a:r>
            <a:r>
              <a:rPr lang="th-TH" sz="4000" dirty="0">
                <a:solidFill>
                  <a:srgbClr val="C00000"/>
                </a:solidFill>
              </a:rPr>
              <a:t>ศักยภาพ</a:t>
            </a:r>
            <a:r>
              <a:rPr lang="th-TH" sz="4000" dirty="0"/>
              <a:t>ของโรงพยาบาล</a:t>
            </a:r>
            <a:endParaRPr lang="en-US" sz="4000" dirty="0"/>
          </a:p>
          <a:p>
            <a:pPr>
              <a:buFont typeface="Wingdings" panose="05000000000000000000" pitchFamily="2" charset="2"/>
              <a:buChar char="§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774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 : </a:t>
            </a:r>
            <a:r>
              <a:rPr lang="en-US" dirty="0" err="1"/>
              <a:t>Khon</a:t>
            </a:r>
            <a:r>
              <a:rPr lang="en-US" dirty="0"/>
              <a:t> </a:t>
            </a:r>
            <a:r>
              <a:rPr lang="en-US" dirty="0" err="1"/>
              <a:t>Kaen</a:t>
            </a:r>
            <a:r>
              <a:rPr lang="en-US" dirty="0"/>
              <a:t> ESI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49" t="22370" r="8314" b="8636"/>
          <a:stretch/>
        </p:blipFill>
        <p:spPr>
          <a:xfrm>
            <a:off x="1263535" y="2028305"/>
            <a:ext cx="5231476" cy="3840480"/>
          </a:xfrm>
        </p:spPr>
      </p:pic>
      <p:sp>
        <p:nvSpPr>
          <p:cNvPr id="6" name="TextBox 5"/>
          <p:cNvSpPr txBox="1"/>
          <p:nvPr/>
        </p:nvSpPr>
        <p:spPr>
          <a:xfrm>
            <a:off x="7486996" y="2720595"/>
            <a:ext cx="2665615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resuscitation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5046" y="3366926"/>
            <a:ext cx="2072641" cy="646331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emergent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3255" y="4013257"/>
            <a:ext cx="15530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urgent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3498" y="4659588"/>
            <a:ext cx="2599113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Less-urgent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33854" y="5284010"/>
            <a:ext cx="237189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Non-urgent</a:t>
            </a:r>
          </a:p>
        </p:txBody>
      </p:sp>
    </p:spTree>
    <p:extLst>
      <p:ext uri="{BB962C8B-B14F-4D97-AF65-F5344CB8AC3E}">
        <p14:creationId xmlns:p14="http://schemas.microsoft.com/office/powerpoint/2010/main" val="265986270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1822</Words>
  <Application>Microsoft Office PowerPoint</Application>
  <PresentationFormat>Widescreen</PresentationFormat>
  <Paragraphs>276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Agency FB</vt:lpstr>
      <vt:lpstr>Angsana New</vt:lpstr>
      <vt:lpstr>Arial</vt:lpstr>
      <vt:lpstr>Calibri</vt:lpstr>
      <vt:lpstr>Calibri Light</vt:lpstr>
      <vt:lpstr>Cordia New</vt:lpstr>
      <vt:lpstr>Wingdings</vt:lpstr>
      <vt:lpstr>Metropolitan</vt:lpstr>
      <vt:lpstr>PowerPoint Presentation</vt:lpstr>
      <vt:lpstr>Triage คืออะไร    ทำไมต้องมีการ Triage </vt:lpstr>
      <vt:lpstr>Triage = การคัดแยกผู้ป่วย </vt:lpstr>
      <vt:lpstr>จุดประสงค์ของการคัดแยกผู้ป่วย </vt:lpstr>
      <vt:lpstr>Triage </vt:lpstr>
      <vt:lpstr>PowerPoint Presentation</vt:lpstr>
      <vt:lpstr>Emergency Severity Index (ESI)</vt:lpstr>
      <vt:lpstr>ESI</vt:lpstr>
      <vt:lpstr>KESI : Khon Kaen ESI</vt:lpstr>
      <vt:lpstr>ข้อดีของ ESI </vt:lpstr>
      <vt:lpstr>PowerPoint Presentation</vt:lpstr>
      <vt:lpstr>4 Decisions points in the ESI algorithm</vt:lpstr>
      <vt:lpstr>PowerPoint Presentation</vt:lpstr>
      <vt:lpstr>Decision A : patient dying? </vt:lpstr>
      <vt:lpstr>ESI 1 ผู้ป่วยฉุกเฉินวิกฤต </vt:lpstr>
      <vt:lpstr>ESI 1 ผู้ป่วยฉุกเฉินวิกฤต </vt:lpstr>
      <vt:lpstr>Immediate life-saving interventions</vt:lpstr>
      <vt:lpstr>ESI 1 ผู้ป่วยฉุกเฉินวิกฤต </vt:lpstr>
      <vt:lpstr>Decision B : should the patient wait ?</vt:lpstr>
      <vt:lpstr>ESI 2 เจ็บป่วยรุนแรง </vt:lpstr>
      <vt:lpstr>ลักษณะผู้ป่วย ESI 2 เจ็บป่วยรุนแรง</vt:lpstr>
      <vt:lpstr>ผู้ป่วยกลุ่มความเสี่ยงสูง </vt:lpstr>
      <vt:lpstr>Example  of  High risk situation</vt:lpstr>
      <vt:lpstr>ผู้ป่วยมีการเปลี่ยนแปลงความรู้สึกตัว สับสน ซึม เฉียบพลันหรือไม่</vt:lpstr>
      <vt:lpstr>ผู้ป่วยมีอาการปวดมากหรือไม่สุขสบายหรือไม่</vt:lpstr>
      <vt:lpstr>ESI 2</vt:lpstr>
      <vt:lpstr>Distress </vt:lpstr>
      <vt:lpstr>Decision point C : resource needs </vt:lpstr>
      <vt:lpstr>ESI 3 เจ็บป่วยปานกลาง (Urgent)</vt:lpstr>
      <vt:lpstr>ESI resources</vt:lpstr>
      <vt:lpstr>กิจกรรมที่ไม่นับ</vt:lpstr>
      <vt:lpstr>ทรัพยากรที่ต้องใช้หรือกิจกรรมที่ต้องทำที่ ER</vt:lpstr>
      <vt:lpstr>Resource </vt:lpstr>
      <vt:lpstr>ตัวอย่างแนวโน้มที่ต้องทำกิจกรรมมากกว่า 1 อย่าง</vt:lpstr>
      <vt:lpstr>ตัวอย่างแนวโน้มที่ต้องทำกิจกรรม 1 อย่าง</vt:lpstr>
      <vt:lpstr>ตัวอย่างผู้ป่วย non-urgent</vt:lpstr>
      <vt:lpstr>Decision D : vital signs </vt:lpstr>
      <vt:lpstr>The Role of Vital Signs in ESI Triage</vt:lpstr>
      <vt:lpstr>ESI for Pediatric Triage</vt:lpstr>
      <vt:lpstr>ESI for Pediatric Triage</vt:lpstr>
      <vt:lpstr>Standardized Approach to Pediatric Triage Assessment</vt:lpstr>
      <vt:lpstr>PowerPoint Presentation</vt:lpstr>
      <vt:lpstr>PowerPoint Presentation</vt:lpstr>
      <vt:lpstr>ขอบคุณค่ะ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aun rattiya</dc:creator>
  <cp:lastModifiedBy>aun rattiya</cp:lastModifiedBy>
  <cp:revision>58</cp:revision>
  <dcterms:created xsi:type="dcterms:W3CDTF">2017-04-19T13:56:35Z</dcterms:created>
  <dcterms:modified xsi:type="dcterms:W3CDTF">2017-04-21T01:30:51Z</dcterms:modified>
</cp:coreProperties>
</file>